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0000"/>
    <a:srgbClr val="014B1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008" y="19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216" y="-120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F4A02C-F1BC-4BE5-9F65-1DDB87A540D6}" type="datetimeFigureOut">
              <a:rPr lang="en-US" smtClean="0"/>
              <a:t>1/12/2010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59CA9-A958-44E6-A071-12695CE26E5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DBF4-59D0-4A0C-97C1-22B1BE147A51}" type="datetimeFigureOut">
              <a:rPr lang="en-US" smtClean="0"/>
              <a:t>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0822-4B0E-48E5-B458-051BF3FA4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DBF4-59D0-4A0C-97C1-22B1BE147A51}" type="datetimeFigureOut">
              <a:rPr lang="en-US" smtClean="0"/>
              <a:t>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0822-4B0E-48E5-B458-051BF3FA4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DBF4-59D0-4A0C-97C1-22B1BE147A51}" type="datetimeFigureOut">
              <a:rPr lang="en-US" smtClean="0"/>
              <a:t>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0822-4B0E-48E5-B458-051BF3FA4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DBF4-59D0-4A0C-97C1-22B1BE147A51}" type="datetimeFigureOut">
              <a:rPr lang="en-US" smtClean="0"/>
              <a:t>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0822-4B0E-48E5-B458-051BF3FA4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DBF4-59D0-4A0C-97C1-22B1BE147A51}" type="datetimeFigureOut">
              <a:rPr lang="en-US" smtClean="0"/>
              <a:t>1/12/2010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0822-4B0E-48E5-B458-051BF3FA4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DBF4-59D0-4A0C-97C1-22B1BE147A51}" type="datetimeFigureOut">
              <a:rPr lang="en-US" smtClean="0"/>
              <a:t>1/10/2010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0822-4B0E-48E5-B458-051BF3FA4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DBF4-59D0-4A0C-97C1-22B1BE147A51}" type="datetimeFigureOut">
              <a:rPr lang="en-US" smtClean="0"/>
              <a:t>1/10/2010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0822-4B0E-48E5-B458-051BF3FA4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DBF4-59D0-4A0C-97C1-22B1BE147A51}" type="datetimeFigureOut">
              <a:rPr lang="en-US" smtClean="0"/>
              <a:t>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0822-4B0E-48E5-B458-051BF3FA4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DBF4-59D0-4A0C-97C1-22B1BE147A51}" type="datetimeFigureOut">
              <a:rPr lang="en-US" smtClean="0"/>
              <a:t>1/10/2010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0822-4B0E-48E5-B458-051BF3FA4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5DBF4-59D0-4A0C-97C1-22B1BE147A51}" type="datetimeFigureOut">
              <a:rPr lang="en-US" smtClean="0"/>
              <a:t>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00822-4B0E-48E5-B458-051BF3FA44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5DBF4-59D0-4A0C-97C1-22B1BE147A51}" type="datetimeFigureOut">
              <a:rPr lang="en-US" smtClean="0"/>
              <a:t>1/10/2010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500000"/>
                </a:solidFill>
              </a:defRPr>
            </a:lvl1pPr>
          </a:lstStyle>
          <a:p>
            <a:fld id="{75900822-4B0E-48E5-B458-051BF3FA449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NewTao-Int.gif"/>
          <p:cNvPicPr>
            <a:picLocks noChangeAspect="1"/>
          </p:cNvPicPr>
          <p:nvPr userDrawn="1"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624578" y="0"/>
            <a:ext cx="519422" cy="6096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ransition>
    <p:pull dir="l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amazon.com/gp/reader/0374166854/ref=sib_dp_pt#reader-lin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5800" y="4572000"/>
            <a:ext cx="27432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>
                <a:solidFill>
                  <a:srgbClr val="500000"/>
                </a:solidFill>
              </a:rPr>
              <a:t>Debashis</a:t>
            </a:r>
            <a:endParaRPr lang="en-US" dirty="0" smtClean="0">
              <a:solidFill>
                <a:srgbClr val="500000"/>
              </a:solidFill>
            </a:endParaRPr>
          </a:p>
          <a:p>
            <a:r>
              <a:rPr lang="en-US" dirty="0" err="1" smtClean="0">
                <a:solidFill>
                  <a:srgbClr val="500000"/>
                </a:solidFill>
              </a:rPr>
              <a:t>Chowdhury</a:t>
            </a:r>
            <a:endParaRPr lang="en-US" dirty="0" smtClean="0">
              <a:solidFill>
                <a:srgbClr val="500000"/>
              </a:solidFill>
            </a:endParaRPr>
          </a:p>
          <a:p>
            <a:endParaRPr lang="en-US" dirty="0">
              <a:solidFill>
                <a:srgbClr val="500000"/>
              </a:solidFill>
            </a:endParaRPr>
          </a:p>
          <a:p>
            <a:r>
              <a:rPr lang="en-US" dirty="0" smtClean="0">
                <a:solidFill>
                  <a:srgbClr val="500000"/>
                </a:solidFill>
              </a:rPr>
              <a:t>WFS-</a:t>
            </a:r>
            <a:r>
              <a:rPr lang="en-US" dirty="0" err="1" smtClean="0">
                <a:solidFill>
                  <a:srgbClr val="500000"/>
                </a:solidFill>
              </a:rPr>
              <a:t>Az</a:t>
            </a:r>
            <a:r>
              <a:rPr lang="en-US" dirty="0" smtClean="0">
                <a:solidFill>
                  <a:srgbClr val="500000"/>
                </a:solidFill>
              </a:rPr>
              <a:t>, 1/12/10</a:t>
            </a:r>
            <a:endParaRPr lang="en-US" dirty="0">
              <a:solidFill>
                <a:srgbClr val="500000"/>
              </a:solidFill>
            </a:endParaRPr>
          </a:p>
        </p:txBody>
      </p:sp>
      <p:pic>
        <p:nvPicPr>
          <p:cNvPr id="1026" name="Picture 2" descr="Hot, Flat, and Crowded: Why We Need a Green Revolution--and How It Can Renew Americ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20000" t="16000" r="28000"/>
          <a:stretch>
            <a:fillRect/>
          </a:stretch>
        </p:blipFill>
        <p:spPr bwMode="auto">
          <a:xfrm>
            <a:off x="807720" y="1408176"/>
            <a:ext cx="2100072" cy="339242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1200149"/>
            <a:ext cx="4876800" cy="2686051"/>
          </a:xfrm>
        </p:spPr>
        <p:txBody>
          <a:bodyPr>
            <a:normAutofit fontScale="90000"/>
          </a:bodyPr>
          <a:lstStyle/>
          <a:p>
            <a:r>
              <a:rPr lang="en-US" sz="5300" dirty="0" smtClean="0">
                <a:solidFill>
                  <a:schemeClr val="accent2"/>
                </a:solidFill>
              </a:rPr>
              <a:t>Hot, Flat and</a:t>
            </a:r>
            <a:br>
              <a:rPr lang="en-US" sz="5300" dirty="0" smtClean="0">
                <a:solidFill>
                  <a:schemeClr val="accent2"/>
                </a:solidFill>
              </a:rPr>
            </a:br>
            <a:r>
              <a:rPr lang="en-US" sz="5300" dirty="0" smtClean="0">
                <a:solidFill>
                  <a:schemeClr val="accent2"/>
                </a:solidFill>
              </a:rPr>
              <a:t>Crowded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500000"/>
                </a:solidFill>
              </a:rPr>
              <a:t>- major issues</a:t>
            </a:r>
            <a:br>
              <a:rPr lang="en-US" dirty="0" smtClean="0">
                <a:solidFill>
                  <a:srgbClr val="500000"/>
                </a:solidFill>
              </a:rPr>
            </a:br>
            <a:r>
              <a:rPr lang="en-US" dirty="0" smtClean="0">
                <a:solidFill>
                  <a:srgbClr val="500000"/>
                </a:solidFill>
              </a:rPr>
              <a:t>- prescribed solutions</a:t>
            </a:r>
            <a:br>
              <a:rPr lang="en-US" dirty="0" smtClean="0">
                <a:solidFill>
                  <a:srgbClr val="500000"/>
                </a:solidFill>
              </a:rPr>
            </a:br>
            <a:r>
              <a:rPr lang="en-US" dirty="0" smtClean="0">
                <a:solidFill>
                  <a:srgbClr val="500000"/>
                </a:solidFill>
              </a:rPr>
              <a:t>- personal perspective</a:t>
            </a:r>
            <a:br>
              <a:rPr lang="en-US" dirty="0" smtClean="0">
                <a:solidFill>
                  <a:srgbClr val="500000"/>
                </a:solidFill>
              </a:rPr>
            </a:br>
            <a:r>
              <a:rPr lang="en-US" dirty="0" smtClean="0">
                <a:solidFill>
                  <a:srgbClr val="500000"/>
                </a:solidFill>
              </a:rPr>
              <a:t>- alternate solutions</a:t>
            </a:r>
            <a:endParaRPr lang="en-US" dirty="0">
              <a:solidFill>
                <a:srgbClr val="500000"/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457200"/>
          <a:ext cx="8534400" cy="5804424"/>
        </p:xfrm>
        <a:graphic>
          <a:graphicData uri="http://schemas.openxmlformats.org/drawingml/2006/table">
            <a:tbl>
              <a:tblPr/>
              <a:tblGrid>
                <a:gridCol w="4267200"/>
                <a:gridCol w="4267200"/>
              </a:tblGrid>
              <a:tr h="1256776">
                <a:tc gridSpan="2">
                  <a:txBody>
                    <a:bodyPr/>
                    <a:lstStyle/>
                    <a:p>
                      <a:r>
                        <a:rPr lang="en-US" sz="4400" dirty="0">
                          <a:solidFill>
                            <a:srgbClr val="500000"/>
                          </a:solidFill>
                        </a:rPr>
                        <a:t>Yearly Solar fluxes &amp; </a:t>
                      </a:r>
                      <a:endParaRPr lang="en-US" sz="4400" dirty="0" smtClean="0">
                        <a:solidFill>
                          <a:srgbClr val="500000"/>
                        </a:solidFill>
                      </a:endParaRPr>
                    </a:p>
                    <a:p>
                      <a:r>
                        <a:rPr lang="en-US" sz="4400" dirty="0" smtClean="0">
                          <a:solidFill>
                            <a:srgbClr val="500000"/>
                          </a:solidFill>
                        </a:rPr>
                        <a:t>Human </a:t>
                      </a:r>
                      <a:r>
                        <a:rPr lang="en-US" sz="4400" dirty="0">
                          <a:solidFill>
                            <a:srgbClr val="500000"/>
                          </a:solidFill>
                        </a:rPr>
                        <a:t>Energy Consumption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8772">
                <a:tc>
                  <a:txBody>
                    <a:bodyPr/>
                    <a:lstStyle/>
                    <a:p>
                      <a:r>
                        <a:rPr lang="en-US" sz="3600" dirty="0"/>
                        <a:t>Solar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3,850,000 </a:t>
                      </a:r>
                      <a:r>
                        <a:rPr lang="en-US" sz="3600" dirty="0" smtClean="0"/>
                        <a:t>EJ</a:t>
                      </a:r>
                      <a:endParaRPr lang="en-US" sz="3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78772">
                <a:tc>
                  <a:txBody>
                    <a:bodyPr/>
                    <a:lstStyle/>
                    <a:p>
                      <a:r>
                        <a:rPr lang="en-US" sz="3600" dirty="0"/>
                        <a:t>Wind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2,250 </a:t>
                      </a:r>
                      <a:r>
                        <a:rPr lang="en-US" sz="3600" dirty="0" smtClean="0"/>
                        <a:t>EJ</a:t>
                      </a:r>
                      <a:endParaRPr lang="en-US" sz="3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78772">
                <a:tc>
                  <a:txBody>
                    <a:bodyPr/>
                    <a:lstStyle/>
                    <a:p>
                      <a:r>
                        <a:rPr lang="en-US" sz="3600"/>
                        <a:t>Biomass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3,000 </a:t>
                      </a:r>
                      <a:r>
                        <a:rPr lang="en-US" sz="3600" dirty="0" smtClean="0"/>
                        <a:t>EJ</a:t>
                      </a:r>
                      <a:endParaRPr lang="en-US" sz="3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56776">
                <a:tc>
                  <a:txBody>
                    <a:bodyPr/>
                    <a:lstStyle/>
                    <a:p>
                      <a:r>
                        <a:rPr lang="en-US" sz="3600"/>
                        <a:t>Primary energy use (2005)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487 </a:t>
                      </a:r>
                      <a:r>
                        <a:rPr lang="en-US" sz="3600" dirty="0" smtClean="0"/>
                        <a:t>EJ</a:t>
                      </a:r>
                      <a:endParaRPr lang="en-US" sz="3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78772">
                <a:tc>
                  <a:txBody>
                    <a:bodyPr/>
                    <a:lstStyle/>
                    <a:p>
                      <a:r>
                        <a:rPr lang="en-US" sz="3600"/>
                        <a:t>Electricity (2005)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56.7 </a:t>
                      </a:r>
                      <a:r>
                        <a:rPr lang="en-US" sz="3600" dirty="0" smtClean="0"/>
                        <a:t>EJ</a:t>
                      </a:r>
                      <a:endParaRPr lang="en-US" sz="3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105400" y="6324600"/>
            <a:ext cx="3608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Wikipedia, 1EJ = 10</a:t>
            </a:r>
            <a:r>
              <a:rPr lang="en-US" baseline="30000" dirty="0" smtClean="0"/>
              <a:t>18</a:t>
            </a:r>
            <a:r>
              <a:rPr lang="en-US" dirty="0" smtClean="0"/>
              <a:t> Joules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3400" y="1828800"/>
            <a:ext cx="70866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 dir="l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4"/>
          <p:cNvSpPr txBox="1">
            <a:spLocks noChangeArrowheads="1"/>
          </p:cNvSpPr>
          <p:nvPr/>
        </p:nvSpPr>
        <p:spPr>
          <a:xfrm>
            <a:off x="457200" y="190501"/>
            <a:ext cx="8305800" cy="9525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Human Existence –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rgbClr val="5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Universal Context</a:t>
            </a:r>
          </a:p>
        </p:txBody>
      </p:sp>
      <p:sp>
        <p:nvSpPr>
          <p:cNvPr id="188" name="AutoShape 94"/>
          <p:cNvSpPr>
            <a:spLocks noChangeArrowheads="1"/>
          </p:cNvSpPr>
          <p:nvPr/>
        </p:nvSpPr>
        <p:spPr bwMode="auto">
          <a:xfrm>
            <a:off x="5867400" y="4267200"/>
            <a:ext cx="2590800" cy="457200"/>
          </a:xfrm>
          <a:prstGeom prst="leftArrow">
            <a:avLst>
              <a:gd name="adj1" fmla="val 50000"/>
              <a:gd name="adj2" fmla="val 50184"/>
            </a:avLst>
          </a:prstGeom>
          <a:solidFill>
            <a:srgbClr val="F5CDA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/>
              <a:t>SENTIENCE (Self Awareness)</a:t>
            </a:r>
            <a:endParaRPr lang="en-US" sz="1600" dirty="0"/>
          </a:p>
        </p:txBody>
      </p:sp>
      <p:sp>
        <p:nvSpPr>
          <p:cNvPr id="189" name="AutoShape 95"/>
          <p:cNvSpPr>
            <a:spLocks noChangeArrowheads="1"/>
          </p:cNvSpPr>
          <p:nvPr/>
        </p:nvSpPr>
        <p:spPr bwMode="auto">
          <a:xfrm>
            <a:off x="6324600" y="3810000"/>
            <a:ext cx="2057400" cy="457200"/>
          </a:xfrm>
          <a:prstGeom prst="leftArrow">
            <a:avLst>
              <a:gd name="adj1" fmla="val 46528"/>
              <a:gd name="adj2" fmla="val 5112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dirty="0" smtClean="0"/>
              <a:t>Global Consciousness?</a:t>
            </a:r>
            <a:endParaRPr lang="en-US" sz="1600" dirty="0"/>
          </a:p>
        </p:txBody>
      </p:sp>
      <p:grpSp>
        <p:nvGrpSpPr>
          <p:cNvPr id="196" name="Group 195"/>
          <p:cNvGrpSpPr/>
          <p:nvPr/>
        </p:nvGrpSpPr>
        <p:grpSpPr>
          <a:xfrm>
            <a:off x="1219200" y="1524000"/>
            <a:ext cx="6153150" cy="4602163"/>
            <a:chOff x="1219200" y="1524000"/>
            <a:chExt cx="6153150" cy="4602163"/>
          </a:xfrm>
        </p:grpSpPr>
        <p:sp>
          <p:nvSpPr>
            <p:cNvPr id="102" name="Text Box 49"/>
            <p:cNvSpPr txBox="1">
              <a:spLocks noChangeArrowheads="1"/>
            </p:cNvSpPr>
            <p:nvPr/>
          </p:nvSpPr>
          <p:spPr bwMode="auto">
            <a:xfrm>
              <a:off x="4343400" y="3886200"/>
              <a:ext cx="2312988" cy="4556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3327" tIns="51664" rIns="103327" bIns="51664"/>
            <a:lstStyle/>
            <a:p>
              <a:r>
                <a:rPr lang="en-US" sz="1000" dirty="0">
                  <a:solidFill>
                    <a:schemeClr val="accent2"/>
                  </a:solidFill>
                </a:rPr>
                <a:t>-</a:t>
              </a:r>
              <a:r>
                <a:rPr lang="en-US" sz="1000" dirty="0" smtClean="0">
                  <a:solidFill>
                    <a:schemeClr val="accent2"/>
                  </a:solidFill>
                </a:rPr>
                <a:t>Approx</a:t>
              </a:r>
              <a:r>
                <a:rPr lang="en-US" sz="1000" dirty="0">
                  <a:solidFill>
                    <a:schemeClr val="accent2"/>
                  </a:solidFill>
                </a:rPr>
                <a:t>. dimension of earth </a:t>
              </a:r>
              <a:r>
                <a:rPr lang="en-US" sz="1000" dirty="0" smtClean="0">
                  <a:solidFill>
                    <a:schemeClr val="accent2"/>
                  </a:solidFill>
                </a:rPr>
                <a:t>biomass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03" name="AutoShape 50"/>
            <p:cNvSpPr>
              <a:spLocks noChangeArrowheads="1"/>
            </p:cNvSpPr>
            <p:nvPr/>
          </p:nvSpPr>
          <p:spPr bwMode="auto">
            <a:xfrm rot="19125391">
              <a:off x="1219200" y="3689350"/>
              <a:ext cx="6153150" cy="598488"/>
            </a:xfrm>
            <a:prstGeom prst="rightArrow">
              <a:avLst>
                <a:gd name="adj1" fmla="val 32213"/>
                <a:gd name="adj2" fmla="val 46170"/>
              </a:avLst>
            </a:prstGeom>
            <a:gradFill rotWithShape="1">
              <a:gsLst>
                <a:gs pos="0">
                  <a:srgbClr val="F9FDA1">
                    <a:alpha val="50000"/>
                  </a:srgbClr>
                </a:gs>
                <a:gs pos="100000">
                  <a:srgbClr val="F9FDA1">
                    <a:gamma/>
                    <a:shade val="46275"/>
                    <a:invGamma/>
                    <a:alpha val="30000"/>
                  </a:srgbClr>
                </a:gs>
              </a:gsLst>
              <a:lin ang="5400000" scaled="1"/>
            </a:gradFill>
            <a:ln w="9525" algn="ctr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04" name="Text Box 51"/>
            <p:cNvSpPr txBox="1">
              <a:spLocks noChangeArrowheads="1"/>
            </p:cNvSpPr>
            <p:nvPr/>
          </p:nvSpPr>
          <p:spPr bwMode="auto">
            <a:xfrm>
              <a:off x="4822825" y="1765300"/>
              <a:ext cx="1844675" cy="290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3327" tIns="51664" rIns="103327" bIns="51664"/>
            <a:lstStyle/>
            <a:p>
              <a:r>
                <a:rPr lang="en-US" sz="1000">
                  <a:solidFill>
                    <a:srgbClr val="000000"/>
                  </a:solidFill>
                </a:rPr>
                <a:t>Visible Universe ~10</a:t>
              </a:r>
              <a:r>
                <a:rPr lang="en-US" sz="1000" baseline="30000">
                  <a:solidFill>
                    <a:srgbClr val="000000"/>
                  </a:solidFill>
                </a:rPr>
                <a:t>26</a:t>
              </a:r>
              <a:r>
                <a:rPr lang="en-US" sz="1000">
                  <a:solidFill>
                    <a:srgbClr val="000000"/>
                  </a:solidFill>
                </a:rPr>
                <a:t> m</a:t>
              </a:r>
              <a:endParaRPr lang="en-US"/>
            </a:p>
          </p:txBody>
        </p:sp>
        <p:sp>
          <p:nvSpPr>
            <p:cNvPr id="105" name="Text Box 52"/>
            <p:cNvSpPr txBox="1">
              <a:spLocks noChangeArrowheads="1"/>
            </p:cNvSpPr>
            <p:nvPr/>
          </p:nvSpPr>
          <p:spPr bwMode="auto">
            <a:xfrm>
              <a:off x="2657475" y="5335588"/>
              <a:ext cx="2543175" cy="293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3327" tIns="51664" rIns="103327" bIns="51664"/>
            <a:lstStyle/>
            <a:p>
              <a:pPr>
                <a:buSzPts val="800"/>
                <a:buFont typeface="Arial" pitchFamily="34" charset="0"/>
                <a:buChar char="-"/>
              </a:pPr>
              <a:r>
                <a:rPr lang="en-US" sz="1000">
                  <a:solidFill>
                    <a:srgbClr val="000000"/>
                  </a:solidFill>
                </a:rPr>
                <a:t> Atoms: Carbon ~ 2A, Hydrogen ~ 1A</a:t>
              </a:r>
              <a:endParaRPr lang="en-US"/>
            </a:p>
          </p:txBody>
        </p:sp>
        <p:sp>
          <p:nvSpPr>
            <p:cNvPr id="106" name="Text Box 53"/>
            <p:cNvSpPr txBox="1">
              <a:spLocks noChangeArrowheads="1"/>
            </p:cNvSpPr>
            <p:nvPr/>
          </p:nvSpPr>
          <p:spPr bwMode="auto">
            <a:xfrm>
              <a:off x="3214688" y="4846638"/>
              <a:ext cx="2493963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3327" tIns="51664" rIns="103327" bIns="51664"/>
            <a:lstStyle/>
            <a:p>
              <a:pPr>
                <a:buSzPts val="800"/>
                <a:buFont typeface="Arial" pitchFamily="34" charset="0"/>
                <a:buChar char="-"/>
              </a:pPr>
              <a:r>
                <a:rPr lang="en-US" sz="1000">
                  <a:solidFill>
                    <a:srgbClr val="008000"/>
                  </a:solidFill>
                </a:rPr>
                <a:t> Eukaryotic Animal Cells: 10-30micron</a:t>
              </a:r>
              <a:endParaRPr lang="en-US">
                <a:solidFill>
                  <a:srgbClr val="008000"/>
                </a:solidFill>
              </a:endParaRPr>
            </a:p>
          </p:txBody>
        </p:sp>
        <p:sp>
          <p:nvSpPr>
            <p:cNvPr id="107" name="Text Box 54"/>
            <p:cNvSpPr txBox="1">
              <a:spLocks noChangeArrowheads="1"/>
            </p:cNvSpPr>
            <p:nvPr/>
          </p:nvSpPr>
          <p:spPr bwMode="auto">
            <a:xfrm>
              <a:off x="3768725" y="4368800"/>
              <a:ext cx="2344738" cy="288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3327" tIns="51664" rIns="103327" bIns="51664"/>
            <a:lstStyle/>
            <a:p>
              <a:pPr>
                <a:buSzPts val="800"/>
                <a:buFont typeface="Arial" pitchFamily="34" charset="0"/>
                <a:buChar char="-"/>
              </a:pPr>
              <a:r>
                <a:rPr lang="en-US" sz="1000" dirty="0">
                  <a:solidFill>
                    <a:srgbClr val="CC3300"/>
                  </a:solidFill>
                </a:rPr>
                <a:t> Height of typical Human: 1.7 m</a:t>
              </a:r>
              <a:endParaRPr lang="en-US" dirty="0">
                <a:solidFill>
                  <a:srgbClr val="CC3300"/>
                </a:solidFill>
              </a:endParaRPr>
            </a:p>
          </p:txBody>
        </p:sp>
        <p:sp>
          <p:nvSpPr>
            <p:cNvPr id="108" name="Text Box 55"/>
            <p:cNvSpPr txBox="1">
              <a:spLocks noChangeArrowheads="1"/>
            </p:cNvSpPr>
            <p:nvPr/>
          </p:nvSpPr>
          <p:spPr bwMode="auto">
            <a:xfrm>
              <a:off x="4354513" y="2259013"/>
              <a:ext cx="1724025" cy="287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3327" tIns="51664" rIns="103327" bIns="51664"/>
            <a:lstStyle/>
            <a:p>
              <a:r>
                <a:rPr lang="en-US" sz="1000">
                  <a:solidFill>
                    <a:srgbClr val="000000"/>
                  </a:solidFill>
                </a:rPr>
                <a:t>Milky Way Galaxy ~10</a:t>
              </a:r>
              <a:r>
                <a:rPr lang="en-US" sz="1000" baseline="30000">
                  <a:solidFill>
                    <a:srgbClr val="000000"/>
                  </a:solidFill>
                </a:rPr>
                <a:t>21</a:t>
              </a:r>
              <a:r>
                <a:rPr lang="en-US" sz="1000">
                  <a:solidFill>
                    <a:srgbClr val="000000"/>
                  </a:solidFill>
                </a:rPr>
                <a:t> m</a:t>
              </a:r>
              <a:endParaRPr lang="en-US"/>
            </a:p>
          </p:txBody>
        </p:sp>
        <p:sp>
          <p:nvSpPr>
            <p:cNvPr id="109" name="Text Box 56"/>
            <p:cNvSpPr txBox="1">
              <a:spLocks noChangeArrowheads="1"/>
            </p:cNvSpPr>
            <p:nvPr/>
          </p:nvSpPr>
          <p:spPr bwMode="auto">
            <a:xfrm>
              <a:off x="3132138" y="2735263"/>
              <a:ext cx="2470150" cy="287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3327" tIns="51664" rIns="103327" bIns="51664"/>
            <a:lstStyle/>
            <a:p>
              <a:r>
                <a:rPr lang="en-US" sz="1000">
                  <a:solidFill>
                    <a:srgbClr val="000000"/>
                  </a:solidFill>
                </a:rPr>
                <a:t>Inter-stellar distance (local) ~ 4x10</a:t>
              </a:r>
              <a:r>
                <a:rPr lang="en-US" sz="1000" baseline="30000">
                  <a:solidFill>
                    <a:srgbClr val="000000"/>
                  </a:solidFill>
                </a:rPr>
                <a:t>16</a:t>
              </a:r>
              <a:r>
                <a:rPr lang="en-US" sz="1000">
                  <a:solidFill>
                    <a:srgbClr val="000000"/>
                  </a:solidFill>
                </a:rPr>
                <a:t> m</a:t>
              </a:r>
              <a:endParaRPr lang="en-US"/>
            </a:p>
          </p:txBody>
        </p:sp>
        <p:sp>
          <p:nvSpPr>
            <p:cNvPr id="110" name="Text Box 57"/>
            <p:cNvSpPr txBox="1">
              <a:spLocks noChangeArrowheads="1"/>
            </p:cNvSpPr>
            <p:nvPr/>
          </p:nvSpPr>
          <p:spPr bwMode="auto">
            <a:xfrm>
              <a:off x="1420813" y="4757738"/>
              <a:ext cx="1268413" cy="942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3327" tIns="51664" rIns="103327" bIns="51664"/>
            <a:lstStyle/>
            <a:p>
              <a:r>
                <a:rPr lang="en-US" sz="1400" dirty="0">
                  <a:solidFill>
                    <a:srgbClr val="000000"/>
                  </a:solidFill>
                </a:rPr>
                <a:t>Universal </a:t>
              </a:r>
            </a:p>
            <a:p>
              <a:r>
                <a:rPr lang="en-US" sz="1400" dirty="0">
                  <a:solidFill>
                    <a:srgbClr val="000000"/>
                  </a:solidFill>
                </a:rPr>
                <a:t>Progression</a:t>
              </a:r>
            </a:p>
            <a:p>
              <a:r>
                <a:rPr lang="en-US" sz="1400" dirty="0" smtClean="0">
                  <a:solidFill>
                    <a:srgbClr val="000000"/>
                  </a:solidFill>
                </a:rPr>
                <a:t>(10</a:t>
              </a:r>
              <a:r>
                <a:rPr lang="en-US" sz="1400" baseline="30000" dirty="0" smtClean="0">
                  <a:solidFill>
                    <a:srgbClr val="000000"/>
                  </a:solidFill>
                </a:rPr>
                <a:t>5</a:t>
              </a:r>
              <a:r>
                <a:rPr lang="en-US" sz="1400" dirty="0">
                  <a:solidFill>
                    <a:srgbClr val="000000"/>
                  </a:solidFill>
                </a:rPr>
                <a:t>)           </a:t>
              </a:r>
              <a:endParaRPr lang="en-US" dirty="0"/>
            </a:p>
          </p:txBody>
        </p:sp>
        <p:sp>
          <p:nvSpPr>
            <p:cNvPr id="111" name="Rectangle 58"/>
            <p:cNvSpPr>
              <a:spLocks noChangeArrowheads="1"/>
            </p:cNvSpPr>
            <p:nvPr/>
          </p:nvSpPr>
          <p:spPr bwMode="auto">
            <a:xfrm>
              <a:off x="2105025" y="5835650"/>
              <a:ext cx="2801938" cy="290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3327" tIns="51664" rIns="103327" bIns="51664"/>
            <a:lstStyle/>
            <a:p>
              <a:r>
                <a:rPr lang="en-US" sz="1000">
                  <a:solidFill>
                    <a:srgbClr val="000000"/>
                  </a:solidFill>
                </a:rPr>
                <a:t>- Nucleus: Carbon~3fm, Hydrogen~1fm</a:t>
              </a:r>
              <a:endParaRPr lang="en-US"/>
            </a:p>
          </p:txBody>
        </p:sp>
        <p:sp>
          <p:nvSpPr>
            <p:cNvPr id="113" name="Line 60"/>
            <p:cNvSpPr>
              <a:spLocks noChangeShapeType="1"/>
            </p:cNvSpPr>
            <p:nvPr/>
          </p:nvSpPr>
          <p:spPr bwMode="auto">
            <a:xfrm>
              <a:off x="2032000" y="1868488"/>
              <a:ext cx="0" cy="4165600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ysDot"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14" name="Line 61"/>
            <p:cNvSpPr>
              <a:spLocks noChangeShapeType="1"/>
            </p:cNvSpPr>
            <p:nvPr/>
          </p:nvSpPr>
          <p:spPr bwMode="auto">
            <a:xfrm>
              <a:off x="2600325" y="1868488"/>
              <a:ext cx="0" cy="4167188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ysDot"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15" name="Line 62"/>
            <p:cNvSpPr>
              <a:spLocks noChangeShapeType="1"/>
            </p:cNvSpPr>
            <p:nvPr/>
          </p:nvSpPr>
          <p:spPr bwMode="auto">
            <a:xfrm>
              <a:off x="3175000" y="1871663"/>
              <a:ext cx="0" cy="4168775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ysDot"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16" name="Line 63"/>
            <p:cNvSpPr>
              <a:spLocks noChangeShapeType="1"/>
            </p:cNvSpPr>
            <p:nvPr/>
          </p:nvSpPr>
          <p:spPr bwMode="auto">
            <a:xfrm>
              <a:off x="3738563" y="1871663"/>
              <a:ext cx="0" cy="4168775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ysDot"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17" name="Line 64"/>
            <p:cNvSpPr>
              <a:spLocks noChangeShapeType="1"/>
            </p:cNvSpPr>
            <p:nvPr/>
          </p:nvSpPr>
          <p:spPr bwMode="auto">
            <a:xfrm>
              <a:off x="4302125" y="1876425"/>
              <a:ext cx="0" cy="4170363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ysDot"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18" name="Line 65"/>
            <p:cNvSpPr>
              <a:spLocks noChangeShapeType="1"/>
            </p:cNvSpPr>
            <p:nvPr/>
          </p:nvSpPr>
          <p:spPr bwMode="auto">
            <a:xfrm>
              <a:off x="4876800" y="1871663"/>
              <a:ext cx="0" cy="4168775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ysDot"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19" name="Line 66"/>
            <p:cNvSpPr>
              <a:spLocks noChangeShapeType="1"/>
            </p:cNvSpPr>
            <p:nvPr/>
          </p:nvSpPr>
          <p:spPr bwMode="auto">
            <a:xfrm>
              <a:off x="6022975" y="1887538"/>
              <a:ext cx="0" cy="4168775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ysDot"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20" name="Line 67"/>
            <p:cNvSpPr>
              <a:spLocks noChangeShapeType="1"/>
            </p:cNvSpPr>
            <p:nvPr/>
          </p:nvSpPr>
          <p:spPr bwMode="auto">
            <a:xfrm>
              <a:off x="5453063" y="1876425"/>
              <a:ext cx="0" cy="4170363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ysDot"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21" name="Line 68"/>
            <p:cNvSpPr>
              <a:spLocks noChangeShapeType="1"/>
            </p:cNvSpPr>
            <p:nvPr/>
          </p:nvSpPr>
          <p:spPr bwMode="auto">
            <a:xfrm>
              <a:off x="6591300" y="1887538"/>
              <a:ext cx="0" cy="4168775"/>
            </a:xfrm>
            <a:prstGeom prst="line">
              <a:avLst/>
            </a:prstGeom>
            <a:noFill/>
            <a:ln w="3175" cap="rnd">
              <a:solidFill>
                <a:srgbClr val="000000"/>
              </a:solidFill>
              <a:prstDash val="sysDot"/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22" name="Oval 69"/>
            <p:cNvSpPr>
              <a:spLocks noChangeArrowheads="1"/>
            </p:cNvSpPr>
            <p:nvPr/>
          </p:nvSpPr>
          <p:spPr bwMode="auto">
            <a:xfrm>
              <a:off x="3132138" y="4987925"/>
              <a:ext cx="80963" cy="57150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23" name="Oval 70"/>
            <p:cNvSpPr>
              <a:spLocks noChangeArrowheads="1"/>
            </p:cNvSpPr>
            <p:nvPr/>
          </p:nvSpPr>
          <p:spPr bwMode="auto">
            <a:xfrm>
              <a:off x="1992313" y="5972175"/>
              <a:ext cx="80963" cy="61913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24" name="Oval 71"/>
            <p:cNvSpPr>
              <a:spLocks noChangeArrowheads="1"/>
            </p:cNvSpPr>
            <p:nvPr/>
          </p:nvSpPr>
          <p:spPr bwMode="auto">
            <a:xfrm>
              <a:off x="2562225" y="5481638"/>
              <a:ext cx="79375" cy="58738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25" name="Oval 72"/>
            <p:cNvSpPr>
              <a:spLocks noChangeArrowheads="1"/>
            </p:cNvSpPr>
            <p:nvPr/>
          </p:nvSpPr>
          <p:spPr bwMode="auto">
            <a:xfrm>
              <a:off x="3700463" y="4484688"/>
              <a:ext cx="79375" cy="61913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26" name="Oval 73"/>
            <p:cNvSpPr>
              <a:spLocks noChangeArrowheads="1"/>
            </p:cNvSpPr>
            <p:nvPr/>
          </p:nvSpPr>
          <p:spPr bwMode="auto">
            <a:xfrm>
              <a:off x="4222750" y="4014788"/>
              <a:ext cx="79375" cy="58738"/>
            </a:xfrm>
            <a:prstGeom prst="ellipse">
              <a:avLst/>
            </a:prstGeom>
            <a:solidFill>
              <a:srgbClr val="FFFFFF"/>
            </a:solidFill>
            <a:ln w="12700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30" name="Oval 77"/>
            <p:cNvSpPr>
              <a:spLocks noChangeArrowheads="1"/>
            </p:cNvSpPr>
            <p:nvPr/>
          </p:nvSpPr>
          <p:spPr bwMode="auto">
            <a:xfrm>
              <a:off x="4264025" y="4003675"/>
              <a:ext cx="79375" cy="61913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32" name="Oval 79"/>
            <p:cNvSpPr>
              <a:spLocks noChangeArrowheads="1"/>
            </p:cNvSpPr>
            <p:nvPr/>
          </p:nvSpPr>
          <p:spPr bwMode="auto">
            <a:xfrm>
              <a:off x="4835525" y="3578225"/>
              <a:ext cx="80963" cy="60325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33" name="Oval 80"/>
            <p:cNvSpPr>
              <a:spLocks noChangeArrowheads="1"/>
            </p:cNvSpPr>
            <p:nvPr/>
          </p:nvSpPr>
          <p:spPr bwMode="auto">
            <a:xfrm>
              <a:off x="5414963" y="2855913"/>
              <a:ext cx="80963" cy="60325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34" name="Oval 81"/>
            <p:cNvSpPr>
              <a:spLocks noChangeArrowheads="1"/>
            </p:cNvSpPr>
            <p:nvPr/>
          </p:nvSpPr>
          <p:spPr bwMode="auto">
            <a:xfrm>
              <a:off x="5984875" y="2406650"/>
              <a:ext cx="79375" cy="61913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35" name="Oval 82"/>
            <p:cNvSpPr>
              <a:spLocks noChangeArrowheads="1"/>
            </p:cNvSpPr>
            <p:nvPr/>
          </p:nvSpPr>
          <p:spPr bwMode="auto">
            <a:xfrm>
              <a:off x="6553200" y="1920875"/>
              <a:ext cx="77788" cy="60325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36" name="Text Box 83"/>
            <p:cNvSpPr txBox="1">
              <a:spLocks noChangeArrowheads="1"/>
            </p:cNvSpPr>
            <p:nvPr/>
          </p:nvSpPr>
          <p:spPr bwMode="auto">
            <a:xfrm>
              <a:off x="4826000" y="3441700"/>
              <a:ext cx="1730375" cy="290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3327" tIns="51664" rIns="103327" bIns="51664"/>
            <a:lstStyle/>
            <a:p>
              <a:r>
                <a:rPr lang="en-US" sz="1000">
                  <a:solidFill>
                    <a:srgbClr val="000000"/>
                  </a:solidFill>
                </a:rPr>
                <a:t>- Sun diameter ~1.4x10</a:t>
              </a:r>
              <a:r>
                <a:rPr lang="en-US" sz="1000" baseline="30000">
                  <a:solidFill>
                    <a:srgbClr val="000000"/>
                  </a:solidFill>
                </a:rPr>
                <a:t>9</a:t>
              </a:r>
              <a:r>
                <a:rPr lang="en-US" sz="1000">
                  <a:solidFill>
                    <a:srgbClr val="000000"/>
                  </a:solidFill>
                </a:rPr>
                <a:t> m</a:t>
              </a:r>
              <a:endParaRPr lang="en-US"/>
            </a:p>
          </p:txBody>
        </p:sp>
        <p:sp>
          <p:nvSpPr>
            <p:cNvPr id="141" name="Line 88"/>
            <p:cNvSpPr>
              <a:spLocks noChangeShapeType="1"/>
            </p:cNvSpPr>
            <p:nvPr/>
          </p:nvSpPr>
          <p:spPr bwMode="auto">
            <a:xfrm flipV="1">
              <a:off x="2486025" y="5137150"/>
              <a:ext cx="3683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44" name="Text Box 91"/>
            <p:cNvSpPr txBox="1">
              <a:spLocks noChangeArrowheads="1"/>
            </p:cNvSpPr>
            <p:nvPr/>
          </p:nvSpPr>
          <p:spPr bwMode="auto">
            <a:xfrm>
              <a:off x="2006600" y="1524000"/>
              <a:ext cx="28844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/>
                <a:t>Levels of Encapsulation </a:t>
              </a:r>
              <a:r>
                <a:rPr lang="en-US" sz="1800">
                  <a:sym typeface="Wingdings" pitchFamily="2" charset="2"/>
                </a:rPr>
                <a:t></a:t>
              </a:r>
              <a:endParaRPr lang="en-US" sz="1800"/>
            </a:p>
          </p:txBody>
        </p:sp>
        <p:sp>
          <p:nvSpPr>
            <p:cNvPr id="187" name="AutoShape 93"/>
            <p:cNvSpPr>
              <a:spLocks noChangeArrowheads="1"/>
            </p:cNvSpPr>
            <p:nvPr/>
          </p:nvSpPr>
          <p:spPr bwMode="auto">
            <a:xfrm>
              <a:off x="5562600" y="4724400"/>
              <a:ext cx="849313" cy="457200"/>
            </a:xfrm>
            <a:prstGeom prst="leftArrow">
              <a:avLst>
                <a:gd name="adj1" fmla="val 50000"/>
                <a:gd name="adj2" fmla="val 48264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/>
                <a:t>LIFE</a:t>
              </a:r>
            </a:p>
          </p:txBody>
        </p:sp>
        <p:sp>
          <p:nvSpPr>
            <p:cNvPr id="193" name="AutoShape 99"/>
            <p:cNvSpPr>
              <a:spLocks noChangeArrowheads="1"/>
            </p:cNvSpPr>
            <p:nvPr/>
          </p:nvSpPr>
          <p:spPr bwMode="auto">
            <a:xfrm>
              <a:off x="4953000" y="5257800"/>
              <a:ext cx="977900" cy="457200"/>
            </a:xfrm>
            <a:prstGeom prst="leftArrow">
              <a:avLst>
                <a:gd name="adj1" fmla="val 50000"/>
                <a:gd name="adj2" fmla="val 55572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/>
                <a:t>MATTER</a:t>
              </a:r>
            </a:p>
          </p:txBody>
        </p:sp>
      </p:grpSp>
      <p:sp>
        <p:nvSpPr>
          <p:cNvPr id="194" name="Line 100"/>
          <p:cNvSpPr>
            <a:spLocks noChangeShapeType="1"/>
          </p:cNvSpPr>
          <p:nvPr/>
        </p:nvSpPr>
        <p:spPr bwMode="auto">
          <a:xfrm flipV="1">
            <a:off x="1236663" y="3094038"/>
            <a:ext cx="0" cy="1285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" name="Text Box 101"/>
          <p:cNvSpPr txBox="1">
            <a:spLocks noChangeArrowheads="1"/>
          </p:cNvSpPr>
          <p:nvPr/>
        </p:nvSpPr>
        <p:spPr bwMode="auto">
          <a:xfrm>
            <a:off x="153988" y="3870325"/>
            <a:ext cx="114141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Physical</a:t>
            </a:r>
          </a:p>
          <a:p>
            <a:r>
              <a:rPr lang="en-US" sz="1600"/>
              <a:t>Dimension</a:t>
            </a:r>
          </a:p>
        </p:txBody>
      </p:sp>
    </p:spTree>
  </p:cSld>
  <p:clrMapOvr>
    <a:masterClrMapping/>
  </p:clrMapOvr>
  <p:transition>
    <p:pull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85800" y="3962400"/>
            <a:ext cx="7772400" cy="2743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Energy-Climate Era (year 2000+)</a:t>
            </a:r>
            <a:endParaRPr lang="en-US" dirty="0"/>
          </a:p>
        </p:txBody>
      </p:sp>
      <p:pic>
        <p:nvPicPr>
          <p:cNvPr id="4098" name="Picture 2" descr="http://www.decodingrevelation.org/images/world%20population%20growth1.gif"/>
          <p:cNvPicPr>
            <a:picLocks noChangeAspect="1" noChangeArrowheads="1"/>
          </p:cNvPicPr>
          <p:nvPr/>
        </p:nvPicPr>
        <p:blipFill>
          <a:blip r:embed="rId2" cstate="print"/>
          <a:srcRect t="20105"/>
          <a:stretch>
            <a:fillRect/>
          </a:stretch>
        </p:blipFill>
        <p:spPr bwMode="auto">
          <a:xfrm>
            <a:off x="990600" y="3670297"/>
            <a:ext cx="7315200" cy="3986714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90800"/>
          </a:xfrm>
        </p:spPr>
        <p:txBody>
          <a:bodyPr/>
          <a:lstStyle/>
          <a:p>
            <a:r>
              <a:rPr lang="en-US" dirty="0" smtClean="0">
                <a:solidFill>
                  <a:srgbClr val="500000"/>
                </a:solidFill>
              </a:rPr>
              <a:t>Hot – Global warming (or </a:t>
            </a:r>
            <a:r>
              <a:rPr lang="en-US" dirty="0" err="1" smtClean="0">
                <a:solidFill>
                  <a:srgbClr val="500000"/>
                </a:solidFill>
              </a:rPr>
              <a:t>weirding</a:t>
            </a:r>
            <a:r>
              <a:rPr lang="en-US" dirty="0" smtClean="0">
                <a:solidFill>
                  <a:srgbClr val="500000"/>
                </a:solidFill>
              </a:rPr>
              <a:t>)</a:t>
            </a:r>
          </a:p>
          <a:p>
            <a:r>
              <a:rPr lang="en-US" dirty="0" smtClean="0">
                <a:solidFill>
                  <a:srgbClr val="500000"/>
                </a:solidFill>
              </a:rPr>
              <a:t>Flat – burgeoning middle classes</a:t>
            </a:r>
          </a:p>
          <a:p>
            <a:pPr lvl="1"/>
            <a:r>
              <a:rPr lang="en-US" dirty="0" smtClean="0">
                <a:solidFill>
                  <a:srgbClr val="500000"/>
                </a:solidFill>
              </a:rPr>
              <a:t>Internet as the ultimate flattener (of info access)</a:t>
            </a:r>
          </a:p>
          <a:p>
            <a:r>
              <a:rPr lang="en-US" dirty="0" smtClean="0">
                <a:solidFill>
                  <a:srgbClr val="500000"/>
                </a:solidFill>
              </a:rPr>
              <a:t>Crowded – Global population growth </a:t>
            </a:r>
            <a:endParaRPr lang="en-US" dirty="0">
              <a:solidFill>
                <a:srgbClr val="500000"/>
              </a:solidFill>
            </a:endParaRP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as usual?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500000"/>
                </a:solidFill>
              </a:rPr>
              <a:t>Continued upswing in global temperature, CO</a:t>
            </a:r>
            <a:r>
              <a:rPr lang="en-US" baseline="-25000" dirty="0" smtClean="0">
                <a:solidFill>
                  <a:srgbClr val="500000"/>
                </a:solidFill>
              </a:rPr>
              <a:t>2</a:t>
            </a:r>
            <a:r>
              <a:rPr lang="en-US" dirty="0" smtClean="0">
                <a:solidFill>
                  <a:srgbClr val="500000"/>
                </a:solidFill>
              </a:rPr>
              <a:t> levels, weird weather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500000"/>
                </a:solidFill>
              </a:rPr>
              <a:t>Loss of Rainforests and Biodiversity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500000"/>
                </a:solidFill>
              </a:rPr>
              <a:t>Energy Poverty – esp. for the newly flattened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500000"/>
                </a:solidFill>
              </a:rPr>
              <a:t>Oil and freedom – petro-dictatorships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500000"/>
                </a:solidFill>
              </a:rPr>
              <a:t>Looming global energy shortages</a:t>
            </a:r>
          </a:p>
          <a:p>
            <a:pPr lvl="1"/>
            <a:r>
              <a:rPr lang="en-US" dirty="0" smtClean="0">
                <a:solidFill>
                  <a:srgbClr val="500000"/>
                </a:solidFill>
              </a:rPr>
              <a:t>Oil</a:t>
            </a:r>
          </a:p>
          <a:p>
            <a:pPr lvl="1"/>
            <a:r>
              <a:rPr lang="en-US" dirty="0" smtClean="0">
                <a:solidFill>
                  <a:srgbClr val="500000"/>
                </a:solidFill>
              </a:rPr>
              <a:t>Coal </a:t>
            </a:r>
          </a:p>
          <a:p>
            <a:pPr lvl="1"/>
            <a:r>
              <a:rPr lang="en-US" dirty="0">
                <a:solidFill>
                  <a:srgbClr val="500000"/>
                </a:solidFill>
              </a:rPr>
              <a:t>S</a:t>
            </a:r>
            <a:r>
              <a:rPr lang="en-US" dirty="0" smtClean="0">
                <a:solidFill>
                  <a:srgbClr val="500000"/>
                </a:solidFill>
              </a:rPr>
              <a:t>tate of the energy grids</a:t>
            </a: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Prescribed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500000"/>
                </a:solidFill>
              </a:rPr>
              <a:t>More nuclear power (electricity)</a:t>
            </a:r>
          </a:p>
          <a:p>
            <a:r>
              <a:rPr lang="en-US" dirty="0" smtClean="0">
                <a:solidFill>
                  <a:srgbClr val="500000"/>
                </a:solidFill>
              </a:rPr>
              <a:t>Carbon sequestration (</a:t>
            </a:r>
            <a:r>
              <a:rPr lang="en-US" dirty="0" err="1" smtClean="0">
                <a:solidFill>
                  <a:srgbClr val="500000"/>
                </a:solidFill>
              </a:rPr>
              <a:t>esp</a:t>
            </a:r>
            <a:r>
              <a:rPr lang="en-US" dirty="0" smtClean="0">
                <a:solidFill>
                  <a:srgbClr val="500000"/>
                </a:solidFill>
              </a:rPr>
              <a:t> coal fired power plants)</a:t>
            </a:r>
          </a:p>
          <a:p>
            <a:r>
              <a:rPr lang="en-US" dirty="0" smtClean="0">
                <a:solidFill>
                  <a:srgbClr val="500000"/>
                </a:solidFill>
              </a:rPr>
              <a:t>More </a:t>
            </a:r>
            <a:r>
              <a:rPr lang="en-US" dirty="0" err="1" smtClean="0">
                <a:solidFill>
                  <a:srgbClr val="500000"/>
                </a:solidFill>
              </a:rPr>
              <a:t>renewables</a:t>
            </a:r>
            <a:r>
              <a:rPr lang="en-US" dirty="0" smtClean="0">
                <a:solidFill>
                  <a:srgbClr val="500000"/>
                </a:solidFill>
              </a:rPr>
              <a:t> (solar, wind, tidal…) and smart grid</a:t>
            </a:r>
          </a:p>
          <a:p>
            <a:r>
              <a:rPr lang="en-US" dirty="0" smtClean="0">
                <a:solidFill>
                  <a:srgbClr val="500000"/>
                </a:solidFill>
              </a:rPr>
              <a:t>More individual conservation, smart appliances/cars…</a:t>
            </a:r>
          </a:p>
          <a:p>
            <a:r>
              <a:rPr lang="en-US" dirty="0" smtClean="0">
                <a:solidFill>
                  <a:srgbClr val="500000"/>
                </a:solidFill>
              </a:rPr>
              <a:t>Better conservation standards (cars, buildings, homes)</a:t>
            </a:r>
          </a:p>
          <a:p>
            <a:r>
              <a:rPr lang="en-US" dirty="0" smtClean="0">
                <a:solidFill>
                  <a:srgbClr val="500000"/>
                </a:solidFill>
              </a:rPr>
              <a:t>America should lead (system solutions):</a:t>
            </a:r>
          </a:p>
          <a:p>
            <a:pPr lvl="1"/>
            <a:r>
              <a:rPr lang="en-US" dirty="0" smtClean="0">
                <a:solidFill>
                  <a:srgbClr val="500000"/>
                </a:solidFill>
              </a:rPr>
              <a:t>Technology, finance, sustained governmental initiative</a:t>
            </a:r>
          </a:p>
          <a:p>
            <a:pPr lvl="1"/>
            <a:r>
              <a:rPr lang="en-US" dirty="0" smtClean="0">
                <a:solidFill>
                  <a:srgbClr val="500000"/>
                </a:solidFill>
              </a:rPr>
              <a:t>Cement US global leadership status</a:t>
            </a:r>
          </a:p>
          <a:p>
            <a:pPr lvl="1"/>
            <a:r>
              <a:rPr lang="en-US" dirty="0" smtClean="0">
                <a:solidFill>
                  <a:srgbClr val="500000"/>
                </a:solidFill>
              </a:rPr>
              <a:t>New industries, new employment</a:t>
            </a:r>
          </a:p>
          <a:p>
            <a:r>
              <a:rPr lang="en-US" dirty="0" smtClean="0">
                <a:solidFill>
                  <a:srgbClr val="500000"/>
                </a:solidFill>
              </a:rPr>
              <a:t>Chinese central planning has its benefits</a:t>
            </a:r>
          </a:p>
          <a:p>
            <a:pPr lvl="1"/>
            <a:r>
              <a:rPr lang="en-US" dirty="0" smtClean="0">
                <a:solidFill>
                  <a:srgbClr val="500000"/>
                </a:solidFill>
              </a:rPr>
              <a:t>‘China for a Day’ to get the process going</a:t>
            </a:r>
          </a:p>
          <a:p>
            <a:endParaRPr lang="en-US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wider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500000"/>
                </a:solidFill>
              </a:rPr>
              <a:t>Hot </a:t>
            </a:r>
            <a:r>
              <a:rPr lang="en-US" sz="2800" dirty="0" smtClean="0">
                <a:solidFill>
                  <a:srgbClr val="500000"/>
                </a:solidFill>
                <a:sym typeface="Wingdings" pitchFamily="2" charset="2"/>
              </a:rPr>
              <a:t> Stressed  distressed?   (planet)</a:t>
            </a:r>
          </a:p>
          <a:p>
            <a:r>
              <a:rPr lang="en-US" sz="2800" dirty="0" smtClean="0">
                <a:solidFill>
                  <a:srgbClr val="500000"/>
                </a:solidFill>
                <a:sym typeface="Wingdings" pitchFamily="2" charset="2"/>
              </a:rPr>
              <a:t>Flat  Informed, connected       (society)</a:t>
            </a:r>
          </a:p>
          <a:p>
            <a:r>
              <a:rPr lang="en-US" sz="2800" dirty="0" smtClean="0">
                <a:solidFill>
                  <a:srgbClr val="500000"/>
                </a:solidFill>
                <a:sym typeface="Wingdings" pitchFamily="2" charset="2"/>
              </a:rPr>
              <a:t>Crowded  Urbanization 	     (demographics)</a:t>
            </a:r>
          </a:p>
          <a:p>
            <a:endParaRPr lang="en-US" sz="2800" dirty="0">
              <a:solidFill>
                <a:srgbClr val="500000"/>
              </a:solidFill>
              <a:sym typeface="Wingdings" pitchFamily="2" charset="2"/>
            </a:endParaRPr>
          </a:p>
          <a:p>
            <a:r>
              <a:rPr lang="en-US" sz="2800" dirty="0" smtClean="0">
                <a:solidFill>
                  <a:srgbClr val="500000"/>
                </a:solidFill>
                <a:sym typeface="Wingdings" pitchFamily="2" charset="2"/>
              </a:rPr>
              <a:t>The opportunity is much bigger than reclaiming US industry leadership, or riding out the heat wave</a:t>
            </a:r>
          </a:p>
          <a:p>
            <a:pPr lvl="1"/>
            <a:r>
              <a:rPr lang="en-US" sz="2400" dirty="0" smtClean="0">
                <a:solidFill>
                  <a:srgbClr val="500000"/>
                </a:solidFill>
                <a:sym typeface="Wingdings" pitchFamily="2" charset="2"/>
              </a:rPr>
              <a:t>It’s about our ability to survive and evolve as a species</a:t>
            </a:r>
          </a:p>
          <a:p>
            <a:endParaRPr lang="en-US" sz="2800" dirty="0">
              <a:sym typeface="Wingdings" pitchFamily="2" charset="2"/>
            </a:endParaRPr>
          </a:p>
          <a:p>
            <a:endParaRPr lang="en-US" sz="2800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unseenearth.com/_images/globe_west_540.jpg"/>
          <p:cNvPicPr>
            <a:picLocks noChangeAspect="1" noChangeArrowheads="1"/>
          </p:cNvPicPr>
          <p:nvPr/>
        </p:nvPicPr>
        <p:blipFill>
          <a:blip r:embed="rId2" cstate="print">
            <a:lum bright="31000"/>
          </a:blip>
          <a:srcRect t="34000"/>
          <a:stretch>
            <a:fillRect/>
          </a:stretch>
        </p:blipFill>
        <p:spPr bwMode="auto">
          <a:xfrm>
            <a:off x="-228600" y="3718560"/>
            <a:ext cx="9525000" cy="603504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Meta level challenges?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10600" cy="6096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500000"/>
                </a:solidFill>
              </a:rPr>
              <a:t>Emergence of a Global Human consciousness</a:t>
            </a:r>
          </a:p>
          <a:p>
            <a:pPr lvl="1"/>
            <a:r>
              <a:rPr lang="en-US" sz="2400" dirty="0" smtClean="0">
                <a:solidFill>
                  <a:srgbClr val="500000"/>
                </a:solidFill>
              </a:rPr>
              <a:t>Atoms </a:t>
            </a:r>
            <a:r>
              <a:rPr lang="en-US" sz="2400" dirty="0" smtClean="0">
                <a:solidFill>
                  <a:srgbClr val="500000"/>
                </a:solidFill>
                <a:sym typeface="Wingdings" pitchFamily="2" charset="2"/>
              </a:rPr>
              <a:t> Cells Humans  Global Humanity?</a:t>
            </a:r>
          </a:p>
          <a:p>
            <a:r>
              <a:rPr lang="en-US" sz="2800" dirty="0" smtClean="0">
                <a:solidFill>
                  <a:srgbClr val="500000"/>
                </a:solidFill>
                <a:sym typeface="Wingdings" pitchFamily="2" charset="2"/>
              </a:rPr>
              <a:t>Stabilization of our home environment</a:t>
            </a:r>
          </a:p>
          <a:p>
            <a:pPr lvl="1"/>
            <a:r>
              <a:rPr lang="en-US" sz="2400" dirty="0" smtClean="0">
                <a:solidFill>
                  <a:srgbClr val="500000"/>
                </a:solidFill>
                <a:sym typeface="Wingdings" pitchFamily="2" charset="2"/>
              </a:rPr>
              <a:t>Planet earth, at least for the next 200 years</a:t>
            </a:r>
          </a:p>
          <a:p>
            <a:r>
              <a:rPr lang="en-US" sz="2800" dirty="0" smtClean="0">
                <a:solidFill>
                  <a:srgbClr val="500000"/>
                </a:solidFill>
                <a:sym typeface="Wingdings" pitchFamily="2" charset="2"/>
              </a:rPr>
              <a:t>Beyond that: Humanity’s Cosmic aspirations…</a:t>
            </a:r>
          </a:p>
          <a:p>
            <a:pPr>
              <a:buNone/>
            </a:pPr>
            <a:r>
              <a:rPr lang="en-US" sz="3900" b="1" dirty="0" smtClean="0">
                <a:solidFill>
                  <a:srgbClr val="500000"/>
                </a:solidFill>
                <a:sym typeface="Wingdings" pitchFamily="2" charset="2"/>
              </a:rPr>
              <a:t>Food for thought:</a:t>
            </a:r>
          </a:p>
          <a:p>
            <a:pPr>
              <a:buNone/>
            </a:pPr>
            <a:r>
              <a:rPr lang="en-US" sz="2600" b="1" dirty="0" smtClean="0">
                <a:solidFill>
                  <a:srgbClr val="500000"/>
                </a:solidFill>
                <a:sym typeface="Wingdings" pitchFamily="2" charset="2"/>
              </a:rPr>
              <a:t>There is already a level of organization at about the scale of organization of Global Humanity?</a:t>
            </a:r>
          </a:p>
          <a:p>
            <a:pPr>
              <a:buNone/>
            </a:pPr>
            <a:endParaRPr lang="en-US" sz="2400" b="1" dirty="0" smtClean="0">
              <a:solidFill>
                <a:srgbClr val="500000"/>
              </a:solidFill>
              <a:sym typeface="Wingdings" pitchFamily="2" charset="2"/>
            </a:endParaRPr>
          </a:p>
          <a:p>
            <a:pPr>
              <a:buNone/>
            </a:pPr>
            <a:r>
              <a:rPr lang="en-US" sz="2400" b="1" dirty="0">
                <a:solidFill>
                  <a:srgbClr val="500000"/>
                </a:solidFill>
                <a:sym typeface="Wingdings" pitchFamily="2" charset="2"/>
              </a:rPr>
              <a:t>	</a:t>
            </a:r>
            <a:r>
              <a:rPr lang="en-US" sz="2600" b="1" dirty="0" smtClean="0">
                <a:solidFill>
                  <a:srgbClr val="500000"/>
                </a:solidFill>
                <a:sym typeface="Wingdings" pitchFamily="2" charset="2"/>
              </a:rPr>
              <a:t>What might it be? </a:t>
            </a:r>
            <a:endParaRPr lang="en-US" sz="2400" b="1" dirty="0" smtClean="0">
              <a:solidFill>
                <a:srgbClr val="500000"/>
              </a:solidFill>
              <a:sym typeface="Wingdings" pitchFamily="2" charset="2"/>
            </a:endParaRPr>
          </a:p>
          <a:p>
            <a:pPr>
              <a:buNone/>
            </a:pPr>
            <a:r>
              <a:rPr lang="en-US" sz="2600" b="1" dirty="0">
                <a:solidFill>
                  <a:srgbClr val="500000"/>
                </a:solidFill>
                <a:sym typeface="Wingdings" pitchFamily="2" charset="2"/>
              </a:rPr>
              <a:t>	</a:t>
            </a:r>
            <a:r>
              <a:rPr lang="en-US" sz="2600" b="1" dirty="0" smtClean="0">
                <a:solidFill>
                  <a:srgbClr val="500000"/>
                </a:solidFill>
                <a:sym typeface="Wingdings" pitchFamily="2" charset="2"/>
              </a:rPr>
              <a:t>What happens to it when we evolve to the next level?</a:t>
            </a:r>
          </a:p>
          <a:p>
            <a:pPr>
              <a:buNone/>
            </a:pPr>
            <a:endParaRPr lang="en-US" sz="2600" b="1" dirty="0">
              <a:solidFill>
                <a:srgbClr val="500000"/>
              </a:solidFill>
              <a:sym typeface="Wingdings" pitchFamily="2" charset="2"/>
            </a:endParaRPr>
          </a:p>
          <a:p>
            <a:pPr>
              <a:buNone/>
            </a:pPr>
            <a:endParaRPr lang="en-US" sz="2600" b="1" dirty="0">
              <a:solidFill>
                <a:srgbClr val="500000"/>
              </a:solidFill>
            </a:endParaRPr>
          </a:p>
        </p:txBody>
      </p:sp>
    </p:spTree>
  </p:cSld>
  <p:clrMapOvr>
    <a:masterClrMapping/>
  </p:clrMapOvr>
  <p:transition>
    <p:pull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0" y="304800"/>
            <a:ext cx="3429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Pervasive</a:t>
            </a:r>
            <a:br>
              <a:rPr lang="en-US" dirty="0" smtClean="0"/>
            </a:br>
            <a:r>
              <a:rPr lang="en-US" dirty="0" smtClean="0"/>
              <a:t>Consciousness?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10200" y="1600200"/>
            <a:ext cx="3581400" cy="5029200"/>
          </a:xfrm>
        </p:spPr>
        <p:txBody>
          <a:bodyPr anchor="b">
            <a:normAutofit fontScale="77500" lnSpcReduction="20000"/>
          </a:bodyPr>
          <a:lstStyle/>
          <a:p>
            <a:r>
              <a:rPr lang="en-US" dirty="0" smtClean="0"/>
              <a:t>Is it possible? Desirable?</a:t>
            </a:r>
          </a:p>
          <a:p>
            <a:pPr lvl="1"/>
            <a:r>
              <a:rPr lang="en-US" sz="2600" dirty="0" smtClean="0"/>
              <a:t>Can technology help?</a:t>
            </a:r>
          </a:p>
          <a:p>
            <a:endParaRPr lang="en-US" dirty="0"/>
          </a:p>
          <a:p>
            <a:r>
              <a:rPr lang="en-US" dirty="0" smtClean="0"/>
              <a:t>Avatar withdrawal?</a:t>
            </a:r>
          </a:p>
          <a:p>
            <a:pPr lvl="1"/>
            <a:r>
              <a:rPr lang="en-US" sz="2600" dirty="0" smtClean="0"/>
              <a:t>Should our planet be more like Pandora?	</a:t>
            </a:r>
          </a:p>
          <a:p>
            <a:pPr lvl="1"/>
            <a:endParaRPr lang="en-US" dirty="0" smtClean="0"/>
          </a:p>
          <a:p>
            <a:pPr marL="173038" indent="0">
              <a:buNone/>
            </a:pPr>
            <a:r>
              <a:rPr lang="en-US" sz="2600" dirty="0" smtClean="0">
                <a:solidFill>
                  <a:srgbClr val="500000"/>
                </a:solidFill>
              </a:rPr>
              <a:t>CNN reports:</a:t>
            </a:r>
          </a:p>
          <a:p>
            <a:pPr marL="173038" indent="0">
              <a:buNone/>
            </a:pPr>
            <a:r>
              <a:rPr lang="en-US" sz="2600" dirty="0" smtClean="0"/>
              <a:t>On the fan forum site "Avatar Forums," a topic thread entitled </a:t>
            </a:r>
            <a:r>
              <a:rPr lang="en-US" sz="2600" dirty="0" smtClean="0">
                <a:solidFill>
                  <a:srgbClr val="500000"/>
                </a:solidFill>
              </a:rPr>
              <a:t>"Ways to cope with the depression of the dream of Pandora being intangible," </a:t>
            </a:r>
            <a:r>
              <a:rPr lang="en-US" sz="2600" dirty="0" smtClean="0"/>
              <a:t>has received more than 1,000 posts from people experiencing depression and fans trying to help them cope. </a:t>
            </a:r>
          </a:p>
          <a:p>
            <a:pPr lvl="1"/>
            <a:endParaRPr lang="en-US" dirty="0"/>
          </a:p>
        </p:txBody>
      </p:sp>
      <p:pic>
        <p:nvPicPr>
          <p:cNvPr id="19458" name="Picture 2" descr="avatar-movie-pos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-1066801"/>
            <a:ext cx="5257800" cy="8325297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l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0"/>
            <a:ext cx="8229600" cy="1143000"/>
          </a:xfrm>
        </p:spPr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</p:spTree>
  </p:cSld>
  <p:clrMapOvr>
    <a:masterClrMapping/>
  </p:clrMapOvr>
  <p:transition>
    <p:pull dir="l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roup 112"/>
          <p:cNvGrpSpPr/>
          <p:nvPr/>
        </p:nvGrpSpPr>
        <p:grpSpPr>
          <a:xfrm>
            <a:off x="-15434" y="152400"/>
            <a:ext cx="8854634" cy="6686675"/>
            <a:chOff x="-77759" y="-107688"/>
            <a:chExt cx="7024077" cy="4724922"/>
          </a:xfrm>
        </p:grpSpPr>
        <p:sp>
          <p:nvSpPr>
            <p:cNvPr id="2" name="Freeform 115"/>
            <p:cNvSpPr>
              <a:spLocks/>
            </p:cNvSpPr>
            <p:nvPr/>
          </p:nvSpPr>
          <p:spPr bwMode="auto">
            <a:xfrm>
              <a:off x="1057275" y="271463"/>
              <a:ext cx="1400175" cy="402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73" y="2534"/>
                </a:cxn>
                <a:cxn ang="0">
                  <a:pos x="882" y="36"/>
                </a:cxn>
                <a:cxn ang="0">
                  <a:pos x="5" y="32"/>
                </a:cxn>
              </a:cxnLst>
              <a:rect l="0" t="0" r="r" b="b"/>
              <a:pathLst>
                <a:path w="882" h="2534">
                  <a:moveTo>
                    <a:pt x="0" y="0"/>
                  </a:moveTo>
                  <a:lnTo>
                    <a:pt x="873" y="2534"/>
                  </a:lnTo>
                  <a:lnTo>
                    <a:pt x="882" y="36"/>
                  </a:lnTo>
                  <a:lnTo>
                    <a:pt x="5" y="32"/>
                  </a:lnTo>
                </a:path>
              </a:pathLst>
            </a:custGeom>
            <a:solidFill>
              <a:srgbClr val="EBF9A5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" name="Rectangle 4"/>
            <p:cNvSpPr txBox="1">
              <a:spLocks noChangeArrowheads="1"/>
            </p:cNvSpPr>
            <p:nvPr/>
          </p:nvSpPr>
          <p:spPr>
            <a:xfrm>
              <a:off x="361368" y="-107688"/>
              <a:ext cx="6584950" cy="231775"/>
            </a:xfrm>
            <a:prstGeom prst="rect">
              <a:avLst/>
            </a:prstGeom>
          </p:spPr>
          <p:txBody>
            <a:bodyPr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Information,</a:t>
              </a:r>
              <a:r>
                <a:rPr kumimoji="0" lang="en-US" sz="2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 Radiation, Mass/Energy </a:t>
              </a:r>
              <a:r>
                <a:rPr lang="en-US" sz="2400" noProof="0" dirty="0" smtClean="0">
                  <a:latin typeface="+mj-lt"/>
                  <a:ea typeface="+mj-ea"/>
                  <a:cs typeface="+mj-cs"/>
                </a:rPr>
                <a:t>t</a:t>
              </a:r>
              <a:r>
                <a:rPr kumimoji="0" lang="en-US" sz="24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riangle</a:t>
              </a:r>
              <a:endPara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4" name="Freeform 6"/>
            <p:cNvSpPr>
              <a:spLocks/>
            </p:cNvSpPr>
            <p:nvPr/>
          </p:nvSpPr>
          <p:spPr bwMode="auto">
            <a:xfrm>
              <a:off x="1579563" y="1389063"/>
              <a:ext cx="1738312" cy="1554162"/>
            </a:xfrm>
            <a:custGeom>
              <a:avLst/>
              <a:gdLst/>
              <a:ahLst/>
              <a:cxnLst>
                <a:cxn ang="0">
                  <a:pos x="141" y="99"/>
                </a:cxn>
                <a:cxn ang="0">
                  <a:pos x="123" y="213"/>
                </a:cxn>
                <a:cxn ang="0">
                  <a:pos x="132" y="309"/>
                </a:cxn>
                <a:cxn ang="0">
                  <a:pos x="210" y="525"/>
                </a:cxn>
                <a:cxn ang="0">
                  <a:pos x="261" y="618"/>
                </a:cxn>
                <a:cxn ang="0">
                  <a:pos x="357" y="642"/>
                </a:cxn>
                <a:cxn ang="0">
                  <a:pos x="471" y="648"/>
                </a:cxn>
                <a:cxn ang="0">
                  <a:pos x="594" y="648"/>
                </a:cxn>
                <a:cxn ang="0">
                  <a:pos x="666" y="648"/>
                </a:cxn>
                <a:cxn ang="0">
                  <a:pos x="717" y="648"/>
                </a:cxn>
                <a:cxn ang="0">
                  <a:pos x="717" y="606"/>
                </a:cxn>
                <a:cxn ang="0">
                  <a:pos x="783" y="645"/>
                </a:cxn>
                <a:cxn ang="0">
                  <a:pos x="717" y="699"/>
                </a:cxn>
                <a:cxn ang="0">
                  <a:pos x="717" y="672"/>
                </a:cxn>
                <a:cxn ang="0">
                  <a:pos x="519" y="675"/>
                </a:cxn>
                <a:cxn ang="0">
                  <a:pos x="459" y="681"/>
                </a:cxn>
                <a:cxn ang="0">
                  <a:pos x="348" y="684"/>
                </a:cxn>
                <a:cxn ang="0">
                  <a:pos x="255" y="669"/>
                </a:cxn>
                <a:cxn ang="0">
                  <a:pos x="189" y="618"/>
                </a:cxn>
                <a:cxn ang="0">
                  <a:pos x="147" y="507"/>
                </a:cxn>
                <a:cxn ang="0">
                  <a:pos x="102" y="387"/>
                </a:cxn>
                <a:cxn ang="0">
                  <a:pos x="69" y="264"/>
                </a:cxn>
                <a:cxn ang="0">
                  <a:pos x="15" y="102"/>
                </a:cxn>
                <a:cxn ang="0">
                  <a:pos x="0" y="0"/>
                </a:cxn>
              </a:cxnLst>
              <a:rect l="0" t="0" r="r" b="b"/>
              <a:pathLst>
                <a:path w="783" h="699">
                  <a:moveTo>
                    <a:pt x="141" y="99"/>
                  </a:moveTo>
                  <a:lnTo>
                    <a:pt x="123" y="213"/>
                  </a:lnTo>
                  <a:lnTo>
                    <a:pt x="132" y="309"/>
                  </a:lnTo>
                  <a:lnTo>
                    <a:pt x="210" y="525"/>
                  </a:lnTo>
                  <a:lnTo>
                    <a:pt x="261" y="618"/>
                  </a:lnTo>
                  <a:lnTo>
                    <a:pt x="357" y="642"/>
                  </a:lnTo>
                  <a:lnTo>
                    <a:pt x="471" y="648"/>
                  </a:lnTo>
                  <a:lnTo>
                    <a:pt x="594" y="648"/>
                  </a:lnTo>
                  <a:lnTo>
                    <a:pt x="666" y="648"/>
                  </a:lnTo>
                  <a:lnTo>
                    <a:pt x="717" y="648"/>
                  </a:lnTo>
                  <a:lnTo>
                    <a:pt x="717" y="606"/>
                  </a:lnTo>
                  <a:lnTo>
                    <a:pt x="783" y="645"/>
                  </a:lnTo>
                  <a:lnTo>
                    <a:pt x="717" y="699"/>
                  </a:lnTo>
                  <a:lnTo>
                    <a:pt x="717" y="672"/>
                  </a:lnTo>
                  <a:lnTo>
                    <a:pt x="519" y="675"/>
                  </a:lnTo>
                  <a:lnTo>
                    <a:pt x="459" y="681"/>
                  </a:lnTo>
                  <a:lnTo>
                    <a:pt x="348" y="684"/>
                  </a:lnTo>
                  <a:lnTo>
                    <a:pt x="255" y="669"/>
                  </a:lnTo>
                  <a:lnTo>
                    <a:pt x="189" y="618"/>
                  </a:lnTo>
                  <a:lnTo>
                    <a:pt x="147" y="507"/>
                  </a:lnTo>
                  <a:lnTo>
                    <a:pt x="102" y="387"/>
                  </a:lnTo>
                  <a:lnTo>
                    <a:pt x="69" y="264"/>
                  </a:lnTo>
                  <a:lnTo>
                    <a:pt x="15" y="102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896938" y="4332288"/>
              <a:ext cx="5967907" cy="239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/>
                <a:t>10</a:t>
              </a:r>
              <a:r>
                <a:rPr lang="en-US" sz="1600" baseline="30000" dirty="0"/>
                <a:t>-30     -20          -10         0        10           20          30         40         50         60        70         80          90       100       110       120       130 </a:t>
              </a:r>
              <a:r>
                <a:rPr lang="en-US" sz="1600" dirty="0" err="1"/>
                <a:t>eV</a:t>
              </a:r>
              <a:r>
                <a:rPr lang="en-US" sz="1600" dirty="0"/>
                <a:t>  </a:t>
              </a:r>
              <a:endParaRPr lang="en-US" sz="6000" dirty="0"/>
            </a:p>
          </p:txBody>
        </p:sp>
        <p:sp>
          <p:nvSpPr>
            <p:cNvPr id="6" name="Freeform 10"/>
            <p:cNvSpPr>
              <a:spLocks/>
            </p:cNvSpPr>
            <p:nvPr/>
          </p:nvSpPr>
          <p:spPr bwMode="auto">
            <a:xfrm>
              <a:off x="1074738" y="320675"/>
              <a:ext cx="1397000" cy="40354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814"/>
                </a:cxn>
                <a:cxn ang="0">
                  <a:pos x="629" y="1814"/>
                </a:cxn>
                <a:cxn ang="0">
                  <a:pos x="0" y="0"/>
                </a:cxn>
              </a:cxnLst>
              <a:rect l="0" t="0" r="r" b="b"/>
              <a:pathLst>
                <a:path w="629" h="1814">
                  <a:moveTo>
                    <a:pt x="0" y="0"/>
                  </a:moveTo>
                  <a:lnTo>
                    <a:pt x="0" y="1814"/>
                  </a:lnTo>
                  <a:lnTo>
                    <a:pt x="629" y="18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8F0DF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11"/>
            <p:cNvSpPr>
              <a:spLocks/>
            </p:cNvSpPr>
            <p:nvPr/>
          </p:nvSpPr>
          <p:spPr bwMode="auto">
            <a:xfrm>
              <a:off x="2309813" y="374650"/>
              <a:ext cx="4081462" cy="3981450"/>
            </a:xfrm>
            <a:custGeom>
              <a:avLst/>
              <a:gdLst/>
              <a:ahLst/>
              <a:cxnLst>
                <a:cxn ang="0">
                  <a:pos x="1839" y="1790"/>
                </a:cxn>
                <a:cxn ang="0">
                  <a:pos x="1839" y="0"/>
                </a:cxn>
                <a:cxn ang="0">
                  <a:pos x="0" y="1790"/>
                </a:cxn>
                <a:cxn ang="0">
                  <a:pos x="1839" y="1790"/>
                </a:cxn>
              </a:cxnLst>
              <a:rect l="0" t="0" r="r" b="b"/>
              <a:pathLst>
                <a:path w="1839" h="1790">
                  <a:moveTo>
                    <a:pt x="1839" y="1790"/>
                  </a:moveTo>
                  <a:lnTo>
                    <a:pt x="1839" y="0"/>
                  </a:lnTo>
                  <a:lnTo>
                    <a:pt x="0" y="1790"/>
                  </a:lnTo>
                  <a:lnTo>
                    <a:pt x="1839" y="1790"/>
                  </a:lnTo>
                  <a:close/>
                </a:path>
              </a:pathLst>
            </a:custGeom>
            <a:solidFill>
              <a:srgbClr val="D9EDEF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Oval 12"/>
            <p:cNvSpPr>
              <a:spLocks noChangeArrowheads="1"/>
            </p:cNvSpPr>
            <p:nvPr/>
          </p:nvSpPr>
          <p:spPr bwMode="auto">
            <a:xfrm>
              <a:off x="4284663" y="1954213"/>
              <a:ext cx="87312" cy="55562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9" name="Oval 14"/>
            <p:cNvSpPr>
              <a:spLocks noChangeArrowheads="1"/>
            </p:cNvSpPr>
            <p:nvPr/>
          </p:nvSpPr>
          <p:spPr bwMode="auto">
            <a:xfrm>
              <a:off x="1074738" y="374650"/>
              <a:ext cx="85725" cy="55563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1020763" y="320675"/>
              <a:ext cx="5407025" cy="4035425"/>
              <a:chOff x="1020763" y="320675"/>
              <a:chExt cx="5407025" cy="4035425"/>
            </a:xfrm>
          </p:grpSpPr>
          <p:sp>
            <p:nvSpPr>
              <p:cNvPr id="11" name="Line 16"/>
              <p:cNvSpPr>
                <a:spLocks noChangeShapeType="1"/>
              </p:cNvSpPr>
              <p:nvPr/>
            </p:nvSpPr>
            <p:spPr bwMode="auto">
              <a:xfrm>
                <a:off x="1035080" y="509766"/>
                <a:ext cx="5385550" cy="0"/>
              </a:xfrm>
              <a:prstGeom prst="line">
                <a:avLst/>
              </a:prstGeom>
              <a:noFill/>
              <a:ln w="12700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Line 17"/>
              <p:cNvSpPr>
                <a:spLocks noChangeShapeType="1"/>
              </p:cNvSpPr>
              <p:nvPr/>
            </p:nvSpPr>
            <p:spPr bwMode="auto">
              <a:xfrm>
                <a:off x="1035080" y="598750"/>
                <a:ext cx="5385550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Line 18"/>
              <p:cNvSpPr>
                <a:spLocks noChangeShapeType="1"/>
              </p:cNvSpPr>
              <p:nvPr/>
            </p:nvSpPr>
            <p:spPr bwMode="auto">
              <a:xfrm>
                <a:off x="1035080" y="689959"/>
                <a:ext cx="5385550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Line 19"/>
              <p:cNvSpPr>
                <a:spLocks noChangeShapeType="1"/>
              </p:cNvSpPr>
              <p:nvPr/>
            </p:nvSpPr>
            <p:spPr bwMode="auto">
              <a:xfrm>
                <a:off x="1035080" y="785616"/>
                <a:ext cx="5385550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20"/>
              <p:cNvSpPr>
                <a:spLocks noChangeShapeType="1"/>
              </p:cNvSpPr>
              <p:nvPr/>
            </p:nvSpPr>
            <p:spPr bwMode="auto">
              <a:xfrm>
                <a:off x="1035080" y="972483"/>
                <a:ext cx="5385550" cy="0"/>
              </a:xfrm>
              <a:prstGeom prst="line">
                <a:avLst/>
              </a:prstGeom>
              <a:noFill/>
              <a:ln w="12700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Line 21"/>
              <p:cNvSpPr>
                <a:spLocks noChangeShapeType="1"/>
              </p:cNvSpPr>
              <p:nvPr/>
            </p:nvSpPr>
            <p:spPr bwMode="auto">
              <a:xfrm>
                <a:off x="1035080" y="1063692"/>
                <a:ext cx="5385550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Line 22"/>
              <p:cNvSpPr>
                <a:spLocks noChangeShapeType="1"/>
              </p:cNvSpPr>
              <p:nvPr/>
            </p:nvSpPr>
            <p:spPr bwMode="auto">
              <a:xfrm>
                <a:off x="1035080" y="1159349"/>
                <a:ext cx="5385550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Line 23"/>
              <p:cNvSpPr>
                <a:spLocks noChangeShapeType="1"/>
              </p:cNvSpPr>
              <p:nvPr/>
            </p:nvSpPr>
            <p:spPr bwMode="auto">
              <a:xfrm>
                <a:off x="1035080" y="1255007"/>
                <a:ext cx="5385550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Line 24"/>
              <p:cNvSpPr>
                <a:spLocks noChangeShapeType="1"/>
              </p:cNvSpPr>
              <p:nvPr/>
            </p:nvSpPr>
            <p:spPr bwMode="auto">
              <a:xfrm>
                <a:off x="1035080" y="1450772"/>
                <a:ext cx="5385550" cy="0"/>
              </a:xfrm>
              <a:prstGeom prst="line">
                <a:avLst/>
              </a:prstGeom>
              <a:noFill/>
              <a:ln w="12700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Line 25"/>
              <p:cNvSpPr>
                <a:spLocks noChangeShapeType="1"/>
              </p:cNvSpPr>
              <p:nvPr/>
            </p:nvSpPr>
            <p:spPr bwMode="auto">
              <a:xfrm>
                <a:off x="1035080" y="1539756"/>
                <a:ext cx="5385550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Line 26"/>
              <p:cNvSpPr>
                <a:spLocks noChangeShapeType="1"/>
              </p:cNvSpPr>
              <p:nvPr/>
            </p:nvSpPr>
            <p:spPr bwMode="auto">
              <a:xfrm>
                <a:off x="1035080" y="1726622"/>
                <a:ext cx="5385550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27"/>
              <p:cNvSpPr>
                <a:spLocks noChangeShapeType="1"/>
              </p:cNvSpPr>
              <p:nvPr/>
            </p:nvSpPr>
            <p:spPr bwMode="auto">
              <a:xfrm>
                <a:off x="1035080" y="1913489"/>
                <a:ext cx="5385550" cy="0"/>
              </a:xfrm>
              <a:prstGeom prst="line">
                <a:avLst/>
              </a:prstGeom>
              <a:noFill/>
              <a:ln w="12700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Line 28"/>
              <p:cNvSpPr>
                <a:spLocks noChangeShapeType="1"/>
              </p:cNvSpPr>
              <p:nvPr/>
            </p:nvSpPr>
            <p:spPr bwMode="auto">
              <a:xfrm>
                <a:off x="1035080" y="2098131"/>
                <a:ext cx="5385550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29"/>
              <p:cNvSpPr>
                <a:spLocks noChangeShapeType="1"/>
              </p:cNvSpPr>
              <p:nvPr/>
            </p:nvSpPr>
            <p:spPr bwMode="auto">
              <a:xfrm>
                <a:off x="1035080" y="2291671"/>
                <a:ext cx="5385550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0"/>
              <p:cNvSpPr>
                <a:spLocks noChangeShapeType="1"/>
              </p:cNvSpPr>
              <p:nvPr/>
            </p:nvSpPr>
            <p:spPr bwMode="auto">
              <a:xfrm>
                <a:off x="1035080" y="2478537"/>
                <a:ext cx="5385550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1"/>
              <p:cNvSpPr>
                <a:spLocks noChangeShapeType="1"/>
              </p:cNvSpPr>
              <p:nvPr/>
            </p:nvSpPr>
            <p:spPr bwMode="auto">
              <a:xfrm>
                <a:off x="1035080" y="2567521"/>
                <a:ext cx="5385550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2"/>
              <p:cNvSpPr>
                <a:spLocks noChangeShapeType="1"/>
              </p:cNvSpPr>
              <p:nvPr/>
            </p:nvSpPr>
            <p:spPr bwMode="auto">
              <a:xfrm>
                <a:off x="1035080" y="2665404"/>
                <a:ext cx="5385550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33"/>
              <p:cNvSpPr>
                <a:spLocks noChangeShapeType="1"/>
              </p:cNvSpPr>
              <p:nvPr/>
            </p:nvSpPr>
            <p:spPr bwMode="auto">
              <a:xfrm>
                <a:off x="1035080" y="2761062"/>
                <a:ext cx="5385550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34"/>
              <p:cNvSpPr>
                <a:spLocks noChangeShapeType="1"/>
              </p:cNvSpPr>
              <p:nvPr/>
            </p:nvSpPr>
            <p:spPr bwMode="auto">
              <a:xfrm>
                <a:off x="1035080" y="2941254"/>
                <a:ext cx="5385550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35"/>
              <p:cNvSpPr>
                <a:spLocks noChangeShapeType="1"/>
              </p:cNvSpPr>
              <p:nvPr/>
            </p:nvSpPr>
            <p:spPr bwMode="auto">
              <a:xfrm>
                <a:off x="1035080" y="3036912"/>
                <a:ext cx="5385550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36"/>
              <p:cNvSpPr>
                <a:spLocks noChangeShapeType="1"/>
              </p:cNvSpPr>
              <p:nvPr/>
            </p:nvSpPr>
            <p:spPr bwMode="auto">
              <a:xfrm>
                <a:off x="1035080" y="3132570"/>
                <a:ext cx="5385550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Line 37"/>
              <p:cNvSpPr>
                <a:spLocks noChangeShapeType="1"/>
              </p:cNvSpPr>
              <p:nvPr/>
            </p:nvSpPr>
            <p:spPr bwMode="auto">
              <a:xfrm>
                <a:off x="1035080" y="3230452"/>
                <a:ext cx="5385550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38"/>
              <p:cNvSpPr>
                <a:spLocks noChangeShapeType="1"/>
              </p:cNvSpPr>
              <p:nvPr/>
            </p:nvSpPr>
            <p:spPr bwMode="auto">
              <a:xfrm>
                <a:off x="1035080" y="3319436"/>
                <a:ext cx="5385550" cy="0"/>
              </a:xfrm>
              <a:prstGeom prst="line">
                <a:avLst/>
              </a:prstGeom>
              <a:noFill/>
              <a:ln w="12700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39"/>
              <p:cNvSpPr>
                <a:spLocks noChangeShapeType="1"/>
              </p:cNvSpPr>
              <p:nvPr/>
            </p:nvSpPr>
            <p:spPr bwMode="auto">
              <a:xfrm>
                <a:off x="1035080" y="3499629"/>
                <a:ext cx="5385550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40"/>
              <p:cNvSpPr>
                <a:spLocks noChangeShapeType="1"/>
              </p:cNvSpPr>
              <p:nvPr/>
            </p:nvSpPr>
            <p:spPr bwMode="auto">
              <a:xfrm>
                <a:off x="1035080" y="3595287"/>
                <a:ext cx="5385550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Line 41"/>
              <p:cNvSpPr>
                <a:spLocks noChangeShapeType="1"/>
              </p:cNvSpPr>
              <p:nvPr/>
            </p:nvSpPr>
            <p:spPr bwMode="auto">
              <a:xfrm>
                <a:off x="1035080" y="3693169"/>
                <a:ext cx="5385550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Line 42"/>
              <p:cNvSpPr>
                <a:spLocks noChangeShapeType="1"/>
              </p:cNvSpPr>
              <p:nvPr/>
            </p:nvSpPr>
            <p:spPr bwMode="auto">
              <a:xfrm>
                <a:off x="1035080" y="3873362"/>
                <a:ext cx="5385550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Line 43"/>
              <p:cNvSpPr>
                <a:spLocks noChangeShapeType="1"/>
              </p:cNvSpPr>
              <p:nvPr/>
            </p:nvSpPr>
            <p:spPr bwMode="auto">
              <a:xfrm>
                <a:off x="1035080" y="3969020"/>
                <a:ext cx="5385550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Line 44"/>
              <p:cNvSpPr>
                <a:spLocks noChangeShapeType="1"/>
              </p:cNvSpPr>
              <p:nvPr/>
            </p:nvSpPr>
            <p:spPr bwMode="auto">
              <a:xfrm>
                <a:off x="1035080" y="4064677"/>
                <a:ext cx="5385550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Line 45"/>
              <p:cNvSpPr>
                <a:spLocks noChangeShapeType="1"/>
              </p:cNvSpPr>
              <p:nvPr/>
            </p:nvSpPr>
            <p:spPr bwMode="auto">
              <a:xfrm>
                <a:off x="1035080" y="4162560"/>
                <a:ext cx="5385550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" name="Line 46"/>
              <p:cNvSpPr>
                <a:spLocks noChangeShapeType="1"/>
              </p:cNvSpPr>
              <p:nvPr/>
            </p:nvSpPr>
            <p:spPr bwMode="auto">
              <a:xfrm>
                <a:off x="1032694" y="883499"/>
                <a:ext cx="5387936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" name="Line 47"/>
              <p:cNvSpPr>
                <a:spLocks noChangeShapeType="1"/>
              </p:cNvSpPr>
              <p:nvPr/>
            </p:nvSpPr>
            <p:spPr bwMode="auto">
              <a:xfrm>
                <a:off x="1032694" y="1350665"/>
                <a:ext cx="5387936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" name="Line 48"/>
              <p:cNvSpPr>
                <a:spLocks noChangeShapeType="1"/>
              </p:cNvSpPr>
              <p:nvPr/>
            </p:nvSpPr>
            <p:spPr bwMode="auto">
              <a:xfrm>
                <a:off x="1032694" y="1630965"/>
                <a:ext cx="5387936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" name="Line 49"/>
              <p:cNvSpPr>
                <a:spLocks noChangeShapeType="1"/>
              </p:cNvSpPr>
              <p:nvPr/>
            </p:nvSpPr>
            <p:spPr bwMode="auto">
              <a:xfrm>
                <a:off x="1032694" y="1822280"/>
                <a:ext cx="5387936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" name="Line 50"/>
              <p:cNvSpPr>
                <a:spLocks noChangeShapeType="1"/>
              </p:cNvSpPr>
              <p:nvPr/>
            </p:nvSpPr>
            <p:spPr bwMode="auto">
              <a:xfrm>
                <a:off x="1032694" y="2002473"/>
                <a:ext cx="5387936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" name="Line 51"/>
              <p:cNvSpPr>
                <a:spLocks noChangeShapeType="1"/>
              </p:cNvSpPr>
              <p:nvPr/>
            </p:nvSpPr>
            <p:spPr bwMode="auto">
              <a:xfrm>
                <a:off x="1032694" y="2196013"/>
                <a:ext cx="5387936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" name="Line 52"/>
              <p:cNvSpPr>
                <a:spLocks noChangeShapeType="1"/>
              </p:cNvSpPr>
              <p:nvPr/>
            </p:nvSpPr>
            <p:spPr bwMode="auto">
              <a:xfrm>
                <a:off x="1032694" y="2387329"/>
                <a:ext cx="5387936" cy="0"/>
              </a:xfrm>
              <a:prstGeom prst="line">
                <a:avLst/>
              </a:prstGeom>
              <a:noFill/>
              <a:ln w="12700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8" name="Line 53"/>
              <p:cNvSpPr>
                <a:spLocks noChangeShapeType="1"/>
              </p:cNvSpPr>
              <p:nvPr/>
            </p:nvSpPr>
            <p:spPr bwMode="auto">
              <a:xfrm>
                <a:off x="1032694" y="2850046"/>
                <a:ext cx="5387936" cy="0"/>
              </a:xfrm>
              <a:prstGeom prst="line">
                <a:avLst/>
              </a:prstGeom>
              <a:noFill/>
              <a:ln w="12700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9" name="Line 54"/>
              <p:cNvSpPr>
                <a:spLocks noChangeShapeType="1"/>
              </p:cNvSpPr>
              <p:nvPr/>
            </p:nvSpPr>
            <p:spPr bwMode="auto">
              <a:xfrm>
                <a:off x="1032694" y="3410645"/>
                <a:ext cx="5387936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0" name="Line 55"/>
              <p:cNvSpPr>
                <a:spLocks noChangeShapeType="1"/>
              </p:cNvSpPr>
              <p:nvPr/>
            </p:nvSpPr>
            <p:spPr bwMode="auto">
              <a:xfrm>
                <a:off x="1032694" y="3782153"/>
                <a:ext cx="5387936" cy="0"/>
              </a:xfrm>
              <a:prstGeom prst="line">
                <a:avLst/>
              </a:prstGeom>
              <a:noFill/>
              <a:ln w="12700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56"/>
              <p:cNvSpPr>
                <a:spLocks noChangeShapeType="1"/>
              </p:cNvSpPr>
              <p:nvPr/>
            </p:nvSpPr>
            <p:spPr bwMode="auto">
              <a:xfrm>
                <a:off x="1032694" y="4253768"/>
                <a:ext cx="5387936" cy="0"/>
              </a:xfrm>
              <a:prstGeom prst="line">
                <a:avLst/>
              </a:prstGeom>
              <a:noFill/>
              <a:ln w="12700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Line 57"/>
              <p:cNvSpPr>
                <a:spLocks noChangeShapeType="1"/>
              </p:cNvSpPr>
              <p:nvPr/>
            </p:nvSpPr>
            <p:spPr bwMode="auto">
              <a:xfrm>
                <a:off x="1020763" y="427456"/>
                <a:ext cx="5407025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Line 58"/>
              <p:cNvSpPr>
                <a:spLocks noChangeShapeType="1"/>
              </p:cNvSpPr>
              <p:nvPr/>
            </p:nvSpPr>
            <p:spPr bwMode="auto">
              <a:xfrm>
                <a:off x="1020763" y="320675"/>
                <a:ext cx="5407025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4" name="Line 59"/>
              <p:cNvSpPr>
                <a:spLocks noChangeShapeType="1"/>
              </p:cNvSpPr>
              <p:nvPr/>
            </p:nvSpPr>
            <p:spPr bwMode="auto">
              <a:xfrm>
                <a:off x="1020763" y="4356100"/>
                <a:ext cx="5407025" cy="0"/>
              </a:xfrm>
              <a:prstGeom prst="line">
                <a:avLst/>
              </a:prstGeom>
              <a:noFill/>
              <a:ln w="3175">
                <a:solidFill>
                  <a:srgbClr val="3399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61"/>
              <p:cNvSpPr>
                <a:spLocks noChangeShapeType="1"/>
              </p:cNvSpPr>
              <p:nvPr/>
            </p:nvSpPr>
            <p:spPr bwMode="auto">
              <a:xfrm>
                <a:off x="1179513" y="320675"/>
                <a:ext cx="0" cy="4035425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56" name="Line 62"/>
              <p:cNvSpPr>
                <a:spLocks noChangeShapeType="1"/>
              </p:cNvSpPr>
              <p:nvPr/>
            </p:nvSpPr>
            <p:spPr bwMode="auto">
              <a:xfrm>
                <a:off x="1503579" y="320675"/>
                <a:ext cx="0" cy="4035425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57" name="Line 63"/>
              <p:cNvSpPr>
                <a:spLocks noChangeShapeType="1"/>
              </p:cNvSpPr>
              <p:nvPr/>
            </p:nvSpPr>
            <p:spPr bwMode="auto">
              <a:xfrm>
                <a:off x="1825425" y="320675"/>
                <a:ext cx="0" cy="4035425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58" name="Line 64"/>
              <p:cNvSpPr>
                <a:spLocks noChangeShapeType="1"/>
              </p:cNvSpPr>
              <p:nvPr/>
            </p:nvSpPr>
            <p:spPr bwMode="auto">
              <a:xfrm>
                <a:off x="2147272" y="320675"/>
                <a:ext cx="0" cy="4035425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59" name="Line 65"/>
              <p:cNvSpPr>
                <a:spLocks noChangeShapeType="1"/>
              </p:cNvSpPr>
              <p:nvPr/>
            </p:nvSpPr>
            <p:spPr bwMode="auto">
              <a:xfrm>
                <a:off x="2469118" y="320675"/>
                <a:ext cx="0" cy="4035425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60" name="Line 66"/>
              <p:cNvSpPr>
                <a:spLocks noChangeShapeType="1"/>
              </p:cNvSpPr>
              <p:nvPr/>
            </p:nvSpPr>
            <p:spPr bwMode="auto">
              <a:xfrm>
                <a:off x="2790964" y="320675"/>
                <a:ext cx="0" cy="4035425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61" name="Line 67"/>
              <p:cNvSpPr>
                <a:spLocks noChangeShapeType="1"/>
              </p:cNvSpPr>
              <p:nvPr/>
            </p:nvSpPr>
            <p:spPr bwMode="auto">
              <a:xfrm>
                <a:off x="3115030" y="320675"/>
                <a:ext cx="0" cy="4035425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62" name="Line 68"/>
              <p:cNvSpPr>
                <a:spLocks noChangeShapeType="1"/>
              </p:cNvSpPr>
              <p:nvPr/>
            </p:nvSpPr>
            <p:spPr bwMode="auto">
              <a:xfrm>
                <a:off x="3436876" y="320675"/>
                <a:ext cx="0" cy="4035425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63" name="Line 69"/>
              <p:cNvSpPr>
                <a:spLocks noChangeShapeType="1"/>
              </p:cNvSpPr>
              <p:nvPr/>
            </p:nvSpPr>
            <p:spPr bwMode="auto">
              <a:xfrm>
                <a:off x="3758723" y="320675"/>
                <a:ext cx="0" cy="4035425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64" name="Line 70"/>
              <p:cNvSpPr>
                <a:spLocks noChangeShapeType="1"/>
              </p:cNvSpPr>
              <p:nvPr/>
            </p:nvSpPr>
            <p:spPr bwMode="auto">
              <a:xfrm>
                <a:off x="4080569" y="320675"/>
                <a:ext cx="0" cy="4035425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65" name="Line 71"/>
              <p:cNvSpPr>
                <a:spLocks noChangeShapeType="1"/>
              </p:cNvSpPr>
              <p:nvPr/>
            </p:nvSpPr>
            <p:spPr bwMode="auto">
              <a:xfrm>
                <a:off x="4402415" y="320675"/>
                <a:ext cx="0" cy="4035425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66" name="Line 72"/>
              <p:cNvSpPr>
                <a:spLocks noChangeShapeType="1"/>
              </p:cNvSpPr>
              <p:nvPr/>
            </p:nvSpPr>
            <p:spPr bwMode="auto">
              <a:xfrm>
                <a:off x="4724262" y="320675"/>
                <a:ext cx="0" cy="4035425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67" name="Line 73"/>
              <p:cNvSpPr>
                <a:spLocks noChangeShapeType="1"/>
              </p:cNvSpPr>
              <p:nvPr/>
            </p:nvSpPr>
            <p:spPr bwMode="auto">
              <a:xfrm>
                <a:off x="5048328" y="320675"/>
                <a:ext cx="0" cy="4035425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68" name="Line 74"/>
              <p:cNvSpPr>
                <a:spLocks noChangeShapeType="1"/>
              </p:cNvSpPr>
              <p:nvPr/>
            </p:nvSpPr>
            <p:spPr bwMode="auto">
              <a:xfrm>
                <a:off x="5370174" y="320675"/>
                <a:ext cx="0" cy="4035425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69" name="Line 75"/>
              <p:cNvSpPr>
                <a:spLocks noChangeShapeType="1"/>
              </p:cNvSpPr>
              <p:nvPr/>
            </p:nvSpPr>
            <p:spPr bwMode="auto">
              <a:xfrm>
                <a:off x="5692020" y="320675"/>
                <a:ext cx="0" cy="4035425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70" name="Line 76"/>
              <p:cNvSpPr>
                <a:spLocks noChangeShapeType="1"/>
              </p:cNvSpPr>
              <p:nvPr/>
            </p:nvSpPr>
            <p:spPr bwMode="auto">
              <a:xfrm>
                <a:off x="6013867" y="320675"/>
                <a:ext cx="0" cy="4035425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71" name="Line 77"/>
              <p:cNvSpPr>
                <a:spLocks noChangeShapeType="1"/>
              </p:cNvSpPr>
              <p:nvPr/>
            </p:nvSpPr>
            <p:spPr bwMode="auto">
              <a:xfrm>
                <a:off x="6335713" y="320675"/>
                <a:ext cx="0" cy="4035425"/>
              </a:xfrm>
              <a:prstGeom prst="line">
                <a:avLst/>
              </a:prstGeom>
              <a:noFill/>
              <a:ln w="3175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anchor="ctr"/>
              <a:lstStyle/>
              <a:p>
                <a:endParaRPr lang="en-US"/>
              </a:p>
            </p:txBody>
          </p:sp>
        </p:grpSp>
        <p:sp>
          <p:nvSpPr>
            <p:cNvPr id="72" name="Line 78"/>
            <p:cNvSpPr>
              <a:spLocks noChangeShapeType="1"/>
            </p:cNvSpPr>
            <p:nvPr/>
          </p:nvSpPr>
          <p:spPr bwMode="auto">
            <a:xfrm>
              <a:off x="1074738" y="320675"/>
              <a:ext cx="1397000" cy="4035425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Line 79"/>
            <p:cNvSpPr>
              <a:spLocks noChangeShapeType="1"/>
            </p:cNvSpPr>
            <p:nvPr/>
          </p:nvSpPr>
          <p:spPr bwMode="auto">
            <a:xfrm flipV="1">
              <a:off x="2309813" y="374650"/>
              <a:ext cx="4081462" cy="398145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Text Box 80"/>
            <p:cNvSpPr txBox="1">
              <a:spLocks noChangeArrowheads="1"/>
            </p:cNvSpPr>
            <p:nvPr/>
          </p:nvSpPr>
          <p:spPr bwMode="auto">
            <a:xfrm>
              <a:off x="331731" y="344489"/>
              <a:ext cx="694553" cy="40777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10</a:t>
              </a:r>
              <a:r>
                <a:rPr lang="en-US" sz="2000" baseline="30000" dirty="0"/>
                <a:t>25</a:t>
              </a:r>
              <a:r>
                <a:rPr lang="en-US" sz="2000" dirty="0"/>
                <a:t>m</a:t>
              </a:r>
            </a:p>
            <a:p>
              <a:endParaRPr lang="en-US" sz="1400" dirty="0"/>
            </a:p>
            <a:p>
              <a:endParaRPr lang="en-US" sz="1200" dirty="0"/>
            </a:p>
            <a:p>
              <a:r>
                <a:rPr lang="en-US" sz="2000" dirty="0"/>
                <a:t>10</a:t>
              </a:r>
              <a:r>
                <a:rPr lang="en-US" sz="2000" baseline="30000" dirty="0"/>
                <a:t>20</a:t>
              </a:r>
              <a:r>
                <a:rPr lang="en-US" sz="2000" dirty="0"/>
                <a:t>m</a:t>
              </a:r>
            </a:p>
            <a:p>
              <a:endParaRPr lang="en-US" sz="1400" dirty="0"/>
            </a:p>
            <a:p>
              <a:endParaRPr lang="en-US" sz="1200" dirty="0"/>
            </a:p>
            <a:p>
              <a:r>
                <a:rPr lang="en-US" sz="2000" dirty="0"/>
                <a:t>10</a:t>
              </a:r>
              <a:r>
                <a:rPr lang="en-US" sz="2000" baseline="30000" dirty="0"/>
                <a:t>15</a:t>
              </a:r>
              <a:r>
                <a:rPr lang="en-US" sz="2000" dirty="0"/>
                <a:t>m</a:t>
              </a:r>
            </a:p>
            <a:p>
              <a:endParaRPr lang="en-US" sz="1100" dirty="0"/>
            </a:p>
            <a:p>
              <a:endParaRPr lang="en-US" sz="1200" dirty="0"/>
            </a:p>
            <a:p>
              <a:r>
                <a:rPr lang="en-US" sz="2000" dirty="0"/>
                <a:t>10</a:t>
              </a:r>
              <a:r>
                <a:rPr lang="en-US" sz="2000" baseline="30000" dirty="0"/>
                <a:t>10</a:t>
              </a:r>
              <a:r>
                <a:rPr lang="en-US" sz="2000" dirty="0"/>
                <a:t>m</a:t>
              </a:r>
            </a:p>
            <a:p>
              <a:endParaRPr lang="en-US" sz="1400" dirty="0"/>
            </a:p>
            <a:p>
              <a:endParaRPr lang="en-US" sz="800" dirty="0"/>
            </a:p>
            <a:p>
              <a:r>
                <a:rPr lang="en-US" sz="2000" dirty="0"/>
                <a:t>10</a:t>
              </a:r>
              <a:r>
                <a:rPr lang="en-US" sz="2000" baseline="30000" dirty="0"/>
                <a:t>5</a:t>
              </a:r>
              <a:r>
                <a:rPr lang="en-US" sz="2000" dirty="0"/>
                <a:t>m</a:t>
              </a:r>
            </a:p>
            <a:p>
              <a:endParaRPr lang="en-US" sz="1200" dirty="0"/>
            </a:p>
            <a:p>
              <a:endParaRPr lang="en-US" sz="900" dirty="0"/>
            </a:p>
            <a:p>
              <a:r>
                <a:rPr lang="en-US" sz="2000" dirty="0"/>
                <a:t>1m</a:t>
              </a:r>
            </a:p>
            <a:p>
              <a:endParaRPr lang="en-US" sz="1200" dirty="0"/>
            </a:p>
            <a:p>
              <a:endParaRPr lang="en-US" sz="1200" dirty="0"/>
            </a:p>
            <a:p>
              <a:r>
                <a:rPr lang="en-US" sz="2000" dirty="0"/>
                <a:t>10</a:t>
              </a:r>
              <a:r>
                <a:rPr lang="en-US" sz="2000" baseline="30000" dirty="0"/>
                <a:t>-5</a:t>
              </a:r>
              <a:r>
                <a:rPr lang="en-US" sz="2000" dirty="0"/>
                <a:t>m</a:t>
              </a:r>
            </a:p>
            <a:p>
              <a:endParaRPr lang="en-US" sz="800" dirty="0"/>
            </a:p>
            <a:p>
              <a:endParaRPr lang="en-US" sz="1200" dirty="0"/>
            </a:p>
            <a:p>
              <a:r>
                <a:rPr lang="en-US" sz="2000" dirty="0"/>
                <a:t>10</a:t>
              </a:r>
              <a:r>
                <a:rPr lang="en-US" sz="2000" baseline="30000" dirty="0"/>
                <a:t>-10</a:t>
              </a:r>
              <a:r>
                <a:rPr lang="en-US" sz="2000" dirty="0"/>
                <a:t>m</a:t>
              </a:r>
            </a:p>
            <a:p>
              <a:endParaRPr lang="en-US" dirty="0"/>
            </a:p>
            <a:p>
              <a:endParaRPr lang="en-US" sz="800" dirty="0"/>
            </a:p>
            <a:p>
              <a:r>
                <a:rPr lang="en-US" sz="2000" dirty="0"/>
                <a:t>10</a:t>
              </a:r>
              <a:r>
                <a:rPr lang="en-US" sz="2000" baseline="30000" dirty="0"/>
                <a:t>-15</a:t>
              </a:r>
              <a:r>
                <a:rPr lang="en-US" sz="2000" dirty="0"/>
                <a:t>m</a:t>
              </a:r>
              <a:endParaRPr lang="en-US" sz="4400" dirty="0"/>
            </a:p>
          </p:txBody>
        </p:sp>
        <p:sp>
          <p:nvSpPr>
            <p:cNvPr id="75" name="Rectangle 81"/>
            <p:cNvSpPr>
              <a:spLocks noChangeArrowheads="1"/>
            </p:cNvSpPr>
            <p:nvPr/>
          </p:nvSpPr>
          <p:spPr bwMode="auto">
            <a:xfrm>
              <a:off x="2473252" y="4146008"/>
              <a:ext cx="2987675" cy="269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3327" tIns="51664" rIns="103327" bIns="51664"/>
            <a:lstStyle/>
            <a:p>
              <a:r>
                <a:rPr lang="en-US" sz="1600" dirty="0">
                  <a:solidFill>
                    <a:srgbClr val="000000"/>
                  </a:solidFill>
                </a:rPr>
                <a:t>- Proton ~ 1fm, 1GeV</a:t>
              </a:r>
              <a:endParaRPr lang="en-US" sz="3600" dirty="0"/>
            </a:p>
          </p:txBody>
        </p:sp>
        <p:sp>
          <p:nvSpPr>
            <p:cNvPr id="76" name="Oval 82"/>
            <p:cNvSpPr>
              <a:spLocks noChangeArrowheads="1"/>
            </p:cNvSpPr>
            <p:nvPr/>
          </p:nvSpPr>
          <p:spPr bwMode="auto">
            <a:xfrm>
              <a:off x="2393950" y="3751263"/>
              <a:ext cx="84138" cy="57150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77" name="Oval 83"/>
            <p:cNvSpPr>
              <a:spLocks noChangeArrowheads="1"/>
            </p:cNvSpPr>
            <p:nvPr/>
          </p:nvSpPr>
          <p:spPr bwMode="auto">
            <a:xfrm>
              <a:off x="2387600" y="4227513"/>
              <a:ext cx="84138" cy="55562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78" name="Text Box 84"/>
            <p:cNvSpPr txBox="1">
              <a:spLocks noChangeArrowheads="1"/>
            </p:cNvSpPr>
            <p:nvPr/>
          </p:nvSpPr>
          <p:spPr bwMode="auto">
            <a:xfrm>
              <a:off x="2412805" y="3661410"/>
              <a:ext cx="2713037" cy="273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3327" tIns="51664" rIns="103327" bIns="51664"/>
            <a:lstStyle/>
            <a:p>
              <a:pPr>
                <a:buSzPts val="800"/>
                <a:buFont typeface="Arial" pitchFamily="34" charset="0"/>
                <a:buChar char="-"/>
              </a:pPr>
              <a:r>
                <a:rPr lang="en-US" sz="1600" dirty="0">
                  <a:solidFill>
                    <a:srgbClr val="000000"/>
                  </a:solidFill>
                </a:rPr>
                <a:t> Atoms: Carbon ~ 2A, Hydrogen ~ 1A</a:t>
              </a:r>
              <a:endParaRPr lang="en-US" sz="3600" dirty="0"/>
            </a:p>
          </p:txBody>
        </p:sp>
        <p:sp>
          <p:nvSpPr>
            <p:cNvPr id="79" name="Text Box 85"/>
            <p:cNvSpPr txBox="1">
              <a:spLocks noChangeArrowheads="1"/>
            </p:cNvSpPr>
            <p:nvPr/>
          </p:nvSpPr>
          <p:spPr bwMode="auto">
            <a:xfrm>
              <a:off x="2896380" y="3176812"/>
              <a:ext cx="2662238" cy="268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3327" tIns="51664" rIns="103327" bIns="51664"/>
            <a:lstStyle/>
            <a:p>
              <a:pPr>
                <a:buSzPts val="800"/>
                <a:buFont typeface="Arial" pitchFamily="34" charset="0"/>
                <a:buChar char="-"/>
              </a:pPr>
              <a:r>
                <a:rPr lang="en-US" sz="1600" dirty="0">
                  <a:solidFill>
                    <a:srgbClr val="000000"/>
                  </a:solidFill>
                </a:rPr>
                <a:t> Eukaryotic Animal Cells: 10-30micron</a:t>
              </a:r>
              <a:endParaRPr lang="en-US" sz="3600" dirty="0"/>
            </a:p>
          </p:txBody>
        </p:sp>
        <p:sp>
          <p:nvSpPr>
            <p:cNvPr id="80" name="Oval 86"/>
            <p:cNvSpPr>
              <a:spLocks noChangeArrowheads="1"/>
            </p:cNvSpPr>
            <p:nvPr/>
          </p:nvSpPr>
          <p:spPr bwMode="auto">
            <a:xfrm>
              <a:off x="2878138" y="3275013"/>
              <a:ext cx="84137" cy="57150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81" name="Oval 87"/>
            <p:cNvSpPr>
              <a:spLocks noChangeArrowheads="1"/>
            </p:cNvSpPr>
            <p:nvPr/>
          </p:nvSpPr>
          <p:spPr bwMode="auto">
            <a:xfrm>
              <a:off x="3346450" y="2827338"/>
              <a:ext cx="84138" cy="57150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82" name="Text Box 88"/>
            <p:cNvSpPr txBox="1">
              <a:spLocks noChangeArrowheads="1"/>
            </p:cNvSpPr>
            <p:nvPr/>
          </p:nvSpPr>
          <p:spPr bwMode="auto">
            <a:xfrm>
              <a:off x="3500848" y="2671763"/>
              <a:ext cx="2380840" cy="269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3327" tIns="51664" rIns="103327" bIns="51664"/>
            <a:lstStyle/>
            <a:p>
              <a:pPr>
                <a:buSzPts val="800"/>
                <a:buFont typeface="Arial" pitchFamily="34" charset="0"/>
                <a:buChar char="-"/>
              </a:pPr>
              <a:r>
                <a:rPr lang="en-US" sz="2000" dirty="0">
                  <a:solidFill>
                    <a:srgbClr val="000000"/>
                  </a:solidFill>
                </a:rPr>
                <a:t>Human Being</a:t>
              </a:r>
              <a:endParaRPr lang="en-US" sz="4400" dirty="0"/>
            </a:p>
          </p:txBody>
        </p:sp>
        <p:sp>
          <p:nvSpPr>
            <p:cNvPr id="83" name="Line 89"/>
            <p:cNvSpPr>
              <a:spLocks noChangeShapeType="1"/>
            </p:cNvSpPr>
            <p:nvPr/>
          </p:nvSpPr>
          <p:spPr bwMode="auto">
            <a:xfrm flipV="1">
              <a:off x="2393950" y="320675"/>
              <a:ext cx="3598863" cy="3497263"/>
            </a:xfrm>
            <a:prstGeom prst="line">
              <a:avLst/>
            </a:prstGeom>
            <a:noFill/>
            <a:ln w="9525" cap="rnd">
              <a:solidFill>
                <a:schemeClr val="hlink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Text Box 90"/>
            <p:cNvSpPr txBox="1">
              <a:spLocks noChangeArrowheads="1"/>
            </p:cNvSpPr>
            <p:nvPr/>
          </p:nvSpPr>
          <p:spPr bwMode="auto">
            <a:xfrm>
              <a:off x="4273550" y="1827213"/>
              <a:ext cx="2007853" cy="271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3327" tIns="51664" rIns="103327" bIns="51664"/>
            <a:lstStyle/>
            <a:p>
              <a:r>
                <a:rPr lang="en-US" sz="1600" dirty="0">
                  <a:solidFill>
                    <a:srgbClr val="000000"/>
                  </a:solidFill>
                </a:rPr>
                <a:t>- Sun diameter ~1.4x10</a:t>
              </a:r>
              <a:r>
                <a:rPr lang="en-US" sz="1600" baseline="30000" dirty="0">
                  <a:solidFill>
                    <a:srgbClr val="000000"/>
                  </a:solidFill>
                </a:rPr>
                <a:t>9</a:t>
              </a:r>
              <a:r>
                <a:rPr lang="en-US" sz="1600" dirty="0">
                  <a:solidFill>
                    <a:srgbClr val="000000"/>
                  </a:solidFill>
                </a:rPr>
                <a:t> m</a:t>
              </a:r>
              <a:endParaRPr lang="en-US" sz="3600" dirty="0"/>
            </a:p>
          </p:txBody>
        </p:sp>
        <p:sp>
          <p:nvSpPr>
            <p:cNvPr id="85" name="Line 92"/>
            <p:cNvSpPr>
              <a:spLocks noChangeShapeType="1"/>
            </p:cNvSpPr>
            <p:nvPr/>
          </p:nvSpPr>
          <p:spPr bwMode="auto">
            <a:xfrm>
              <a:off x="5041900" y="266700"/>
              <a:ext cx="0" cy="14335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Text Box 93"/>
            <p:cNvSpPr txBox="1">
              <a:spLocks noChangeArrowheads="1"/>
            </p:cNvSpPr>
            <p:nvPr/>
          </p:nvSpPr>
          <p:spPr bwMode="auto">
            <a:xfrm>
              <a:off x="4996478" y="171450"/>
              <a:ext cx="725783" cy="587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/>
                <a:t>Universe</a:t>
              </a:r>
            </a:p>
            <a:p>
              <a:r>
                <a:rPr lang="en-US" sz="1600" dirty="0"/>
                <a:t>Energy</a:t>
              </a:r>
            </a:p>
            <a:p>
              <a:r>
                <a:rPr lang="en-US" sz="1600" dirty="0"/>
                <a:t>(est.)</a:t>
              </a:r>
            </a:p>
          </p:txBody>
        </p:sp>
        <p:sp>
          <p:nvSpPr>
            <p:cNvPr id="87" name="Oval 94"/>
            <p:cNvSpPr>
              <a:spLocks noChangeArrowheads="1"/>
            </p:cNvSpPr>
            <p:nvPr/>
          </p:nvSpPr>
          <p:spPr bwMode="auto">
            <a:xfrm rot="18992957">
              <a:off x="4359275" y="2133600"/>
              <a:ext cx="300038" cy="109538"/>
            </a:xfrm>
            <a:prstGeom prst="ellipse">
              <a:avLst/>
            </a:prstGeom>
            <a:solidFill>
              <a:schemeClr val="tx2"/>
            </a:solidFill>
            <a:ln w="635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Line 97"/>
            <p:cNvSpPr>
              <a:spLocks noChangeShapeType="1"/>
            </p:cNvSpPr>
            <p:nvPr/>
          </p:nvSpPr>
          <p:spPr bwMode="auto">
            <a:xfrm>
              <a:off x="2019300" y="2849563"/>
              <a:ext cx="12890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98"/>
            <p:cNvSpPr txBox="1">
              <a:spLocks noChangeArrowheads="1"/>
            </p:cNvSpPr>
            <p:nvPr/>
          </p:nvSpPr>
          <p:spPr bwMode="auto">
            <a:xfrm>
              <a:off x="1914525" y="2645563"/>
              <a:ext cx="1586323" cy="3697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1400" i="1" dirty="0"/>
                <a:t>Information Limit ~</a:t>
              </a:r>
              <a:r>
                <a:rPr lang="en-US" sz="1400" i="1" dirty="0" smtClean="0"/>
                <a:t>10</a:t>
              </a:r>
              <a:r>
                <a:rPr lang="en-US" sz="1400" i="1" baseline="30000" dirty="0" smtClean="0"/>
                <a:t>44</a:t>
              </a:r>
              <a:endParaRPr lang="en-US" sz="1400" i="1" baseline="30000" dirty="0"/>
            </a:p>
            <a:p>
              <a:r>
                <a:rPr lang="en-US" sz="1400" i="1" dirty="0"/>
                <a:t> bits (Complexity)</a:t>
              </a:r>
            </a:p>
          </p:txBody>
        </p:sp>
        <p:sp>
          <p:nvSpPr>
            <p:cNvPr id="92" name="Text Box 99"/>
            <p:cNvSpPr txBox="1">
              <a:spLocks noChangeArrowheads="1"/>
            </p:cNvSpPr>
            <p:nvPr/>
          </p:nvSpPr>
          <p:spPr bwMode="auto">
            <a:xfrm>
              <a:off x="5427663" y="1136650"/>
              <a:ext cx="882650" cy="825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chemeClr val="hlink"/>
                  </a:solidFill>
                </a:rPr>
                <a:t>Nucelar</a:t>
              </a:r>
            </a:p>
            <a:p>
              <a:r>
                <a:rPr lang="en-US" sz="1600">
                  <a:solidFill>
                    <a:schemeClr val="hlink"/>
                  </a:solidFill>
                </a:rPr>
                <a:t>Density</a:t>
              </a:r>
            </a:p>
            <a:p>
              <a:r>
                <a:rPr lang="en-US" sz="1600">
                  <a:solidFill>
                    <a:schemeClr val="hlink"/>
                  </a:solidFill>
                </a:rPr>
                <a:t>Barrier</a:t>
              </a:r>
            </a:p>
          </p:txBody>
        </p:sp>
        <p:sp>
          <p:nvSpPr>
            <p:cNvPr id="93" name="Text Box 100"/>
            <p:cNvSpPr txBox="1">
              <a:spLocks noChangeArrowheads="1"/>
            </p:cNvSpPr>
            <p:nvPr/>
          </p:nvSpPr>
          <p:spPr bwMode="auto">
            <a:xfrm>
              <a:off x="972672" y="2089150"/>
              <a:ext cx="1020762" cy="825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 dirty="0">
                  <a:solidFill>
                    <a:srgbClr val="008000"/>
                  </a:solidFill>
                </a:rPr>
                <a:t>Quantum</a:t>
              </a:r>
            </a:p>
            <a:p>
              <a:r>
                <a:rPr lang="en-US" sz="1600" dirty="0">
                  <a:solidFill>
                    <a:srgbClr val="008000"/>
                  </a:solidFill>
                </a:rPr>
                <a:t>Photonic</a:t>
              </a:r>
            </a:p>
            <a:p>
              <a:r>
                <a:rPr lang="en-US" sz="1600" dirty="0">
                  <a:solidFill>
                    <a:srgbClr val="008000"/>
                  </a:solidFill>
                </a:rPr>
                <a:t>Barrier</a:t>
              </a:r>
            </a:p>
          </p:txBody>
        </p:sp>
        <p:sp>
          <p:nvSpPr>
            <p:cNvPr id="94" name="Oval 101"/>
            <p:cNvSpPr>
              <a:spLocks noChangeArrowheads="1"/>
            </p:cNvSpPr>
            <p:nvPr/>
          </p:nvSpPr>
          <p:spPr bwMode="auto">
            <a:xfrm>
              <a:off x="4635500" y="808038"/>
              <a:ext cx="87313" cy="55562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95" name="Text Box 102"/>
            <p:cNvSpPr txBox="1">
              <a:spLocks noChangeArrowheads="1"/>
            </p:cNvSpPr>
            <p:nvPr/>
          </p:nvSpPr>
          <p:spPr bwMode="auto">
            <a:xfrm>
              <a:off x="4709785" y="754063"/>
              <a:ext cx="1343025" cy="269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3327" tIns="51664" rIns="103327" bIns="51664"/>
            <a:lstStyle/>
            <a:p>
              <a:r>
                <a:rPr lang="en-US" sz="1600" dirty="0">
                  <a:solidFill>
                    <a:srgbClr val="000000"/>
                  </a:solidFill>
                </a:rPr>
                <a:t>Milky Way Galaxy</a:t>
              </a:r>
              <a:endParaRPr lang="en-US" sz="3600" dirty="0"/>
            </a:p>
          </p:txBody>
        </p:sp>
        <p:sp>
          <p:nvSpPr>
            <p:cNvPr id="96" name="Oval 103"/>
            <p:cNvSpPr>
              <a:spLocks noChangeArrowheads="1"/>
            </p:cNvSpPr>
            <p:nvPr/>
          </p:nvSpPr>
          <p:spPr bwMode="auto">
            <a:xfrm>
              <a:off x="4973638" y="358775"/>
              <a:ext cx="85725" cy="55563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97" name="Oval 104"/>
            <p:cNvSpPr>
              <a:spLocks noChangeArrowheads="1"/>
            </p:cNvSpPr>
            <p:nvPr/>
          </p:nvSpPr>
          <p:spPr bwMode="auto">
            <a:xfrm>
              <a:off x="2068513" y="3068638"/>
              <a:ext cx="249237" cy="85725"/>
            </a:xfrm>
            <a:prstGeom prst="ellipse">
              <a:avLst/>
            </a:prstGeom>
            <a:solidFill>
              <a:srgbClr val="FF9933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99" name="Line 106"/>
            <p:cNvSpPr>
              <a:spLocks noChangeShapeType="1"/>
            </p:cNvSpPr>
            <p:nvPr/>
          </p:nvSpPr>
          <p:spPr bwMode="auto">
            <a:xfrm flipV="1">
              <a:off x="2071688" y="369888"/>
              <a:ext cx="2954337" cy="2852737"/>
            </a:xfrm>
            <a:prstGeom prst="line">
              <a:avLst/>
            </a:prstGeom>
            <a:noFill/>
            <a:ln w="9525" cap="rnd">
              <a:solidFill>
                <a:srgbClr val="FF9933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Oval 107"/>
            <p:cNvSpPr>
              <a:spLocks noChangeArrowheads="1"/>
            </p:cNvSpPr>
            <p:nvPr/>
          </p:nvSpPr>
          <p:spPr bwMode="auto">
            <a:xfrm>
              <a:off x="3803082" y="2369148"/>
              <a:ext cx="85725" cy="55562"/>
            </a:xfrm>
            <a:prstGeom prst="ellipse">
              <a:avLst/>
            </a:prstGeom>
            <a:solidFill>
              <a:srgbClr val="66FF66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01" name="Line 110"/>
            <p:cNvSpPr>
              <a:spLocks noChangeShapeType="1"/>
            </p:cNvSpPr>
            <p:nvPr/>
          </p:nvSpPr>
          <p:spPr bwMode="auto">
            <a:xfrm>
              <a:off x="1244600" y="330200"/>
              <a:ext cx="1189038" cy="3454400"/>
            </a:xfrm>
            <a:prstGeom prst="line">
              <a:avLst/>
            </a:prstGeom>
            <a:noFill/>
            <a:ln w="6350" cap="rnd">
              <a:solidFill>
                <a:srgbClr val="008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" name="Text Box 112"/>
            <p:cNvSpPr txBox="1">
              <a:spLocks noChangeArrowheads="1"/>
            </p:cNvSpPr>
            <p:nvPr/>
          </p:nvSpPr>
          <p:spPr bwMode="auto">
            <a:xfrm>
              <a:off x="1397000" y="342900"/>
              <a:ext cx="3620621" cy="2609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 dirty="0" smtClean="0"/>
                <a:t>Univ. Information </a:t>
              </a:r>
              <a:r>
                <a:rPr lang="en-US" i="1" dirty="0"/>
                <a:t>Limit ~</a:t>
              </a:r>
              <a:r>
                <a:rPr lang="en-US" i="1" dirty="0" smtClean="0"/>
                <a:t>10</a:t>
              </a:r>
              <a:r>
                <a:rPr lang="en-US" i="1" baseline="30000" dirty="0" smtClean="0"/>
                <a:t>122 </a:t>
              </a:r>
              <a:r>
                <a:rPr lang="en-US" i="1" dirty="0"/>
                <a:t>bits (Complexity)</a:t>
              </a:r>
            </a:p>
          </p:txBody>
        </p:sp>
        <p:sp>
          <p:nvSpPr>
            <p:cNvPr id="103" name="Line 113"/>
            <p:cNvSpPr>
              <a:spLocks noChangeShapeType="1"/>
            </p:cNvSpPr>
            <p:nvPr/>
          </p:nvSpPr>
          <p:spPr bwMode="auto">
            <a:xfrm>
              <a:off x="1149350" y="382588"/>
              <a:ext cx="38227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4" name="Line 114"/>
            <p:cNvSpPr>
              <a:spLocks noChangeShapeType="1"/>
            </p:cNvSpPr>
            <p:nvPr/>
          </p:nvSpPr>
          <p:spPr bwMode="auto">
            <a:xfrm>
              <a:off x="2459038" y="349250"/>
              <a:ext cx="0" cy="3433763"/>
            </a:xfrm>
            <a:prstGeom prst="line">
              <a:avLst/>
            </a:prstGeom>
            <a:noFill/>
            <a:ln w="635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5" name="Text Box 116"/>
            <p:cNvSpPr txBox="1">
              <a:spLocks noChangeArrowheads="1"/>
            </p:cNvSpPr>
            <p:nvPr/>
          </p:nvSpPr>
          <p:spPr bwMode="auto">
            <a:xfrm>
              <a:off x="1290638" y="606425"/>
              <a:ext cx="1258887" cy="701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CC3300"/>
                  </a:solidFill>
                </a:rPr>
                <a:t>Pure</a:t>
              </a:r>
            </a:p>
            <a:p>
              <a:r>
                <a:rPr lang="en-US">
                  <a:solidFill>
                    <a:srgbClr val="CC3300"/>
                  </a:solidFill>
                </a:rPr>
                <a:t>Radiation</a:t>
              </a:r>
            </a:p>
          </p:txBody>
        </p:sp>
        <p:sp>
          <p:nvSpPr>
            <p:cNvPr id="106" name="Text Box 117"/>
            <p:cNvSpPr txBox="1">
              <a:spLocks noChangeArrowheads="1"/>
            </p:cNvSpPr>
            <p:nvPr/>
          </p:nvSpPr>
          <p:spPr bwMode="auto">
            <a:xfrm rot="18907029">
              <a:off x="2818500" y="2279495"/>
              <a:ext cx="2468563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hlink"/>
                  </a:solidFill>
                </a:rPr>
                <a:t>Material    Existence</a:t>
              </a:r>
            </a:p>
          </p:txBody>
        </p:sp>
        <p:sp>
          <p:nvSpPr>
            <p:cNvPr id="107" name="Oval 118"/>
            <p:cNvSpPr>
              <a:spLocks noChangeArrowheads="1"/>
            </p:cNvSpPr>
            <p:nvPr/>
          </p:nvSpPr>
          <p:spPr bwMode="auto">
            <a:xfrm>
              <a:off x="4295775" y="1322388"/>
              <a:ext cx="87313" cy="55562"/>
            </a:xfrm>
            <a:prstGeom prst="ellipse">
              <a:avLst/>
            </a:prstGeom>
            <a:solidFill>
              <a:srgbClr val="0000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108" name="Text Box 119"/>
            <p:cNvSpPr txBox="1">
              <a:spLocks noChangeArrowheads="1"/>
            </p:cNvSpPr>
            <p:nvPr/>
          </p:nvSpPr>
          <p:spPr bwMode="auto">
            <a:xfrm>
              <a:off x="4284663" y="1195388"/>
              <a:ext cx="1792287" cy="271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3327" tIns="51664" rIns="103327" bIns="51664"/>
            <a:lstStyle/>
            <a:p>
              <a:r>
                <a:rPr lang="en-US" sz="1600" dirty="0">
                  <a:solidFill>
                    <a:srgbClr val="000000"/>
                  </a:solidFill>
                </a:rPr>
                <a:t>- Solar Cell</a:t>
              </a:r>
              <a:endParaRPr lang="en-US" sz="3600" dirty="0"/>
            </a:p>
          </p:txBody>
        </p:sp>
        <p:sp>
          <p:nvSpPr>
            <p:cNvPr id="109" name="Line 120"/>
            <p:cNvSpPr>
              <a:spLocks noChangeShapeType="1"/>
            </p:cNvSpPr>
            <p:nvPr/>
          </p:nvSpPr>
          <p:spPr bwMode="auto">
            <a:xfrm>
              <a:off x="2474913" y="320675"/>
              <a:ext cx="895350" cy="2574925"/>
            </a:xfrm>
            <a:prstGeom prst="line">
              <a:avLst/>
            </a:prstGeom>
            <a:noFill/>
            <a:ln w="6350" cap="rnd">
              <a:solidFill>
                <a:srgbClr val="008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0" name="Text Box 121"/>
            <p:cNvSpPr txBox="1">
              <a:spLocks noChangeArrowheads="1"/>
            </p:cNvSpPr>
            <p:nvPr/>
          </p:nvSpPr>
          <p:spPr bwMode="auto">
            <a:xfrm>
              <a:off x="-6349" y="4291013"/>
              <a:ext cx="1117183" cy="32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dirty="0"/>
                <a:t>Energy </a:t>
              </a:r>
              <a:r>
                <a:rPr lang="en-US" sz="2400" dirty="0">
                  <a:sym typeface="Wingdings" pitchFamily="2" charset="2"/>
                </a:rPr>
                <a:t></a:t>
              </a:r>
              <a:endParaRPr lang="en-US" sz="2400" dirty="0"/>
            </a:p>
          </p:txBody>
        </p:sp>
        <p:sp>
          <p:nvSpPr>
            <p:cNvPr id="111" name="Line 122"/>
            <p:cNvSpPr>
              <a:spLocks noChangeShapeType="1"/>
            </p:cNvSpPr>
            <p:nvPr/>
          </p:nvSpPr>
          <p:spPr bwMode="auto">
            <a:xfrm>
              <a:off x="1398588" y="484188"/>
              <a:ext cx="1189037" cy="3454400"/>
            </a:xfrm>
            <a:prstGeom prst="line">
              <a:avLst/>
            </a:prstGeom>
            <a:noFill/>
            <a:ln w="6350" cap="rnd">
              <a:solidFill>
                <a:srgbClr val="008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" name="Text Box 123"/>
            <p:cNvSpPr txBox="1">
              <a:spLocks noChangeArrowheads="1"/>
            </p:cNvSpPr>
            <p:nvPr/>
          </p:nvSpPr>
          <p:spPr bwMode="auto">
            <a:xfrm rot="16200000">
              <a:off x="-649097" y="2810695"/>
              <a:ext cx="1655388" cy="512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600" dirty="0" smtClean="0"/>
                <a:t>Distance </a:t>
              </a:r>
              <a:r>
                <a:rPr lang="en-US" sz="3600" dirty="0" smtClean="0">
                  <a:sym typeface="Wingdings" pitchFamily="2" charset="2"/>
                </a:rPr>
                <a:t></a:t>
              </a:r>
              <a:endParaRPr lang="en-US" sz="3600" dirty="0"/>
            </a:p>
          </p:txBody>
        </p:sp>
      </p:grpSp>
    </p:spTree>
  </p:cSld>
  <p:clrMapOvr>
    <a:masterClrMapping/>
  </p:clrMapOvr>
  <p:transition>
    <p:pull dir="ld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3313</TotalTime>
  <Words>513</Words>
  <Application>Microsoft Office PowerPoint</Application>
  <PresentationFormat>On-screen Show (4:3)</PresentationFormat>
  <Paragraphs>143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Hot, Flat and Crowded - major issues - prescribed solutions - personal perspective - alternate solutions</vt:lpstr>
      <vt:lpstr>Energy-Climate Era (year 2000+)</vt:lpstr>
      <vt:lpstr>Business as usual?</vt:lpstr>
      <vt:lpstr>Prescribed Solutions</vt:lpstr>
      <vt:lpstr>The wider perspective</vt:lpstr>
      <vt:lpstr>Meta level challenges?</vt:lpstr>
      <vt:lpstr>Pervasive Consciousness?</vt:lpstr>
      <vt:lpstr>Backup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Hot, Flat and Crowded - major issues - alternative solutions</dc:title>
  <dc:creator>Debashis</dc:creator>
  <cp:lastModifiedBy>Debashis</cp:lastModifiedBy>
  <cp:revision>317</cp:revision>
  <dcterms:created xsi:type="dcterms:W3CDTF">2010-01-10T16:56:04Z</dcterms:created>
  <dcterms:modified xsi:type="dcterms:W3CDTF">2010-01-13T00:10:04Z</dcterms:modified>
</cp:coreProperties>
</file>